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gif" ContentType="image/gif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91" r:id="rId3"/>
    <p:sldId id="306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</p:sldIdLst>
  <p:sldSz cx="12192000" cy="6858000"/>
  <p:notesSz cx="6858000" cy="9144000"/>
  <p:embeddedFontLst>
    <p:embeddedFont>
      <p:font typeface="微软雅黑" panose="020B0503020204020204" charset="-122"/>
      <p:regular r:id="rId23"/>
    </p:embeddedFont>
    <p:embeddedFont>
      <p:font typeface="汉仪大黑简" panose="02010600000101010101" charset="-122"/>
      <p:regular r:id="rId24"/>
    </p:embeddedFont>
    <p:embeddedFont>
      <p:font typeface="黑体" panose="02010609060101010101" charset="-122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7" Type="http://schemas.openxmlformats.org/officeDocument/2006/relationships/image" Target="../media/image12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20.jpeg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5.png"/><Relationship Id="rId3" Type="http://schemas.openxmlformats.org/officeDocument/2006/relationships/tags" Target="../tags/tag2.xml"/><Relationship Id="rId2" Type="http://schemas.openxmlformats.org/officeDocument/2006/relationships/image" Target="../media/image4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wmf"/><Relationship Id="rId8" Type="http://schemas.openxmlformats.org/officeDocument/2006/relationships/oleObject" Target="../embeddings/oleObject3.bin"/><Relationship Id="rId7" Type="http://schemas.openxmlformats.org/officeDocument/2006/relationships/tags" Target="../tags/tag11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tags" Target="../tags/tag10.xml"/><Relationship Id="rId3" Type="http://schemas.openxmlformats.org/officeDocument/2006/relationships/image" Target="../media/image6.wmf"/><Relationship Id="rId25" Type="http://schemas.openxmlformats.org/officeDocument/2006/relationships/notesSlide" Target="../notesSlides/notesSlide6.xml"/><Relationship Id="rId24" Type="http://schemas.openxmlformats.org/officeDocument/2006/relationships/vmlDrawing" Target="../drawings/vmlDrawing1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3.png"/><Relationship Id="rId21" Type="http://schemas.openxmlformats.org/officeDocument/2006/relationships/image" Target="../media/image12.wmf"/><Relationship Id="rId20" Type="http://schemas.openxmlformats.org/officeDocument/2006/relationships/oleObject" Target="../embeddings/oleObject7.bin"/><Relationship Id="rId2" Type="http://schemas.openxmlformats.org/officeDocument/2006/relationships/oleObject" Target="../embeddings/oleObject1.bin"/><Relationship Id="rId19" Type="http://schemas.openxmlformats.org/officeDocument/2006/relationships/tags" Target="../tags/tag15.xml"/><Relationship Id="rId18" Type="http://schemas.openxmlformats.org/officeDocument/2006/relationships/image" Target="../media/image11.wmf"/><Relationship Id="rId17" Type="http://schemas.openxmlformats.org/officeDocument/2006/relationships/oleObject" Target="../embeddings/oleObject6.bin"/><Relationship Id="rId16" Type="http://schemas.openxmlformats.org/officeDocument/2006/relationships/tags" Target="../tags/tag14.xml"/><Relationship Id="rId15" Type="http://schemas.openxmlformats.org/officeDocument/2006/relationships/image" Target="../media/image10.wmf"/><Relationship Id="rId14" Type="http://schemas.openxmlformats.org/officeDocument/2006/relationships/oleObject" Target="../embeddings/oleObject5.bin"/><Relationship Id="rId13" Type="http://schemas.openxmlformats.org/officeDocument/2006/relationships/tags" Target="../tags/tag13.xml"/><Relationship Id="rId12" Type="http://schemas.openxmlformats.org/officeDocument/2006/relationships/image" Target="../media/image9.wmf"/><Relationship Id="rId11" Type="http://schemas.openxmlformats.org/officeDocument/2006/relationships/oleObject" Target="../embeddings/oleObject4.bin"/><Relationship Id="rId10" Type="http://schemas.openxmlformats.org/officeDocument/2006/relationships/tags" Target="../tags/tag12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13032" y="9266"/>
            <a:ext cx="9154508" cy="6275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flipH="1">
            <a:off x="2280976" y="1"/>
            <a:ext cx="2293476" cy="8864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flipH="1">
            <a:off x="4561623" y="1"/>
            <a:ext cx="2289488" cy="88640"/>
          </a:xfrm>
          <a:prstGeom prst="rect">
            <a:avLst/>
          </a:prstGeom>
          <a:solidFill>
            <a:srgbClr val="00B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flipH="1">
            <a:off x="6851111" y="1"/>
            <a:ext cx="2293476" cy="8864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8512" y="0"/>
            <a:ext cx="2289488" cy="627533"/>
            <a:chOff x="-8512" y="0"/>
            <a:chExt cx="2289488" cy="627533"/>
          </a:xfrm>
        </p:grpSpPr>
        <p:sp>
          <p:nvSpPr>
            <p:cNvPr id="18" name="矩形 17"/>
            <p:cNvSpPr/>
            <p:nvPr/>
          </p:nvSpPr>
          <p:spPr>
            <a:xfrm flipH="1">
              <a:off x="-8512" y="0"/>
              <a:ext cx="2289488" cy="6275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41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68"/>
            <p:cNvSpPr txBox="1"/>
            <p:nvPr/>
          </p:nvSpPr>
          <p:spPr>
            <a:xfrm>
              <a:off x="471299" y="19400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412B"/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专业技能</a:t>
              </a:r>
              <a:endParaRPr lang="zh-CN" altLang="en-US" sz="2000" b="1" dirty="0">
                <a:solidFill>
                  <a:srgbClr val="FF412B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 flipH="1">
            <a:off x="-8512" y="1"/>
            <a:ext cx="2289488" cy="88640"/>
          </a:xfrm>
          <a:prstGeom prst="rect">
            <a:avLst/>
          </a:prstGeom>
          <a:solidFill>
            <a:srgbClr val="FF4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71"/>
          <p:cNvSpPr txBox="1"/>
          <p:nvPr/>
        </p:nvSpPr>
        <p:spPr>
          <a:xfrm>
            <a:off x="470652" y="18957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412B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专业技能</a:t>
            </a:r>
            <a:endParaRPr lang="zh-CN" altLang="en-US" sz="2000" b="1" dirty="0">
              <a:solidFill>
                <a:srgbClr val="FF412B"/>
              </a:solidFill>
              <a:latin typeface="方正中倩简体" panose="03000509000000000000" pitchFamily="65" charset="-122"/>
              <a:ea typeface="方正中倩简体" panose="03000509000000000000" pitchFamily="65" charset="-122"/>
            </a:endParaRPr>
          </a:p>
        </p:txBody>
      </p:sp>
      <p:sp>
        <p:nvSpPr>
          <p:cNvPr id="23" name="TextBox 72"/>
          <p:cNvSpPr txBox="1"/>
          <p:nvPr/>
        </p:nvSpPr>
        <p:spPr>
          <a:xfrm>
            <a:off x="467544" y="19150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412B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专业技能</a:t>
            </a:r>
            <a:endParaRPr lang="zh-CN" altLang="en-US" sz="2000" b="1" dirty="0">
              <a:solidFill>
                <a:srgbClr val="FF412B"/>
              </a:solidFill>
              <a:latin typeface="方正中倩简体" panose="03000509000000000000" pitchFamily="65" charset="-122"/>
              <a:ea typeface="方正中倩简体" panose="03000509000000000000" pitchFamily="65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-16510"/>
            <a:ext cx="12192000" cy="6874510"/>
          </a:xfrm>
          <a:prstGeom prst="rect">
            <a:avLst/>
          </a:prstGeom>
          <a:solidFill>
            <a:srgbClr val="FF4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"/>
          <p:cNvSpPr txBox="1"/>
          <p:nvPr/>
        </p:nvSpPr>
        <p:spPr>
          <a:xfrm>
            <a:off x="553085" y="1635760"/>
            <a:ext cx="121304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基于深度学习的</a:t>
            </a:r>
            <a:r>
              <a:rPr lang="en-US" altLang="zh-CN" sz="7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OCT</a:t>
            </a:r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图像重建与分析</a:t>
            </a:r>
            <a:endParaRPr lang="zh-CN" altLang="en-US" sz="7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Box 41"/>
          <p:cNvSpPr txBox="1"/>
          <p:nvPr/>
        </p:nvSpPr>
        <p:spPr>
          <a:xfrm>
            <a:off x="2592219" y="1635646"/>
            <a:ext cx="30988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3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Box 42"/>
          <p:cNvSpPr txBox="1"/>
          <p:nvPr/>
        </p:nvSpPr>
        <p:spPr>
          <a:xfrm>
            <a:off x="4341619" y="1635646"/>
            <a:ext cx="30988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3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Box 43"/>
          <p:cNvSpPr txBox="1"/>
          <p:nvPr/>
        </p:nvSpPr>
        <p:spPr>
          <a:xfrm>
            <a:off x="6095182" y="1635646"/>
            <a:ext cx="30988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3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>
            <a:off x="6442168" y="1665081"/>
            <a:ext cx="574992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-8512" y="3852142"/>
            <a:ext cx="685927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3985" y="5707380"/>
            <a:ext cx="7428865" cy="986155"/>
          </a:xfrm>
        </p:spPr>
        <p:txBody>
          <a:bodyPr>
            <a:normAutofit/>
          </a:bodyPr>
          <a:p>
            <a:pPr algn="ctr"/>
            <a:r>
              <a:rPr lang="zh-CN" altLang="en-US" sz="2220">
                <a:latin typeface="Times New Roman" panose="02020603050405020304" charset="0"/>
                <a:cs typeface="Times New Roman" panose="02020603050405020304" charset="0"/>
              </a:rPr>
              <a:t>右图</a:t>
            </a:r>
            <a:r>
              <a:rPr lang="zh-CN" altLang="en-US" sz="2220">
                <a:latin typeface="Times New Roman" panose="02020603050405020304" charset="0"/>
                <a:cs typeface="Times New Roman" panose="02020603050405020304" charset="0"/>
              </a:rPr>
              <a:t>为左图中橙色虚线的剖面曲线</a:t>
            </a:r>
            <a:endParaRPr lang="zh-CN" altLang="en-US" sz="222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内容占位符 3" descr="图片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72530" y="506095"/>
            <a:ext cx="5464810" cy="4496435"/>
          </a:xfrm>
          <a:prstGeom prst="rect">
            <a:avLst/>
          </a:prstGeom>
        </p:spPr>
      </p:pic>
      <p:pic>
        <p:nvPicPr>
          <p:cNvPr id="3" name="图片 2" descr="HR_with_shap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5" y="540385"/>
            <a:ext cx="5380990" cy="44278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498205" y="2762250"/>
            <a:ext cx="629285" cy="455930"/>
          </a:xfrm>
          <a:prstGeom prst="rect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091295" y="3429000"/>
            <a:ext cx="640080" cy="429895"/>
          </a:xfrm>
          <a:prstGeom prst="rect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140950" y="899795"/>
            <a:ext cx="984250" cy="506095"/>
          </a:xfrm>
          <a:prstGeom prst="rect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617220" y="254000"/>
            <a:ext cx="10994390" cy="9042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/>
            <a:r>
              <a:rPr lang="zh-CN" altLang="en-US" b="1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</a:rPr>
              <a:t>表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</a:rPr>
              <a:t>1</a:t>
            </a:r>
            <a:r>
              <a:rPr lang="en-US" altLang="zh-CN" b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</a:rPr>
              <a:t>  2</a:t>
            </a:r>
            <a:r>
              <a:rPr lang="zh-CN" altLang="en-US" b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</a:rPr>
              <a:t>倍、</a:t>
            </a:r>
            <a:r>
              <a:rPr lang="en-US" altLang="zh-CN" b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</a:rPr>
              <a:t>4</a:t>
            </a:r>
            <a:r>
              <a:rPr lang="zh-CN" altLang="en-US" b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</a:rPr>
              <a:t>倍及</a:t>
            </a:r>
            <a:r>
              <a:rPr lang="en-US" altLang="zh-CN" b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</a:rPr>
              <a:t>8</a:t>
            </a:r>
            <a:r>
              <a:rPr lang="zh-CN" altLang="en-US" b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</a:rPr>
              <a:t>倍超分辨率的定量比较。向上箭头（</a:t>
            </a:r>
            <a:r>
              <a:rPr lang="en-US" altLang="en-US" b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</a:rPr>
              <a:t>↑</a:t>
            </a:r>
            <a:r>
              <a:rPr lang="zh-CN" altLang="en-US" b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</a:rPr>
              <a:t>）表示数值越大性能越优。最佳结果以加粗显示，次佳结果加下划线标注。</a:t>
            </a:r>
            <a:endParaRPr lang="zh-CN" altLang="en-US" b="0">
              <a:solidFill>
                <a:srgbClr val="000000"/>
              </a:solidFill>
              <a:latin typeface="Times New Roman" panose="02020603050405020304" charset="0"/>
              <a:ea typeface="微软雅黑" panose="020B050302020402020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580390" y="1236345"/>
          <a:ext cx="11030585" cy="5333365"/>
        </p:xfrm>
        <a:graphic>
          <a:graphicData uri="http://schemas.openxmlformats.org/drawingml/2006/table">
            <a:tbl>
              <a:tblPr/>
              <a:tblGrid>
                <a:gridCol w="2207260"/>
                <a:gridCol w="1496060"/>
                <a:gridCol w="1432560"/>
                <a:gridCol w="1513205"/>
                <a:gridCol w="1448435"/>
                <a:gridCol w="1470025"/>
                <a:gridCol w="1463040"/>
              </a:tblGrid>
              <a:tr h="35941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Methods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2x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cP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x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cP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8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x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cPr>
                    <a:lnR cap="flat"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07975">
                <a:tc vMerge="1">
                  <a:tcPr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SN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R↑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SSIM↑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SN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R↑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SSIM↑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SN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R↑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SSIM↑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594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Bicubic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31.73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0.8410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27.68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0.6633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25.74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0.5686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575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SRCNN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33.62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0.8877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29.44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0.7102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27.79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0.6276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594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FSRCNN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33.66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0.8884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 u="sng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30.11</a:t>
                      </a:r>
                      <a:endParaRPr lang="en-US" altLang="en-US" sz="1600" b="0" u="sng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 u="sng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0.7637</a:t>
                      </a:r>
                      <a:endParaRPr lang="en-US" altLang="en-US" sz="1600" b="0" u="sng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28.25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0.6733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587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EDSR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33.59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0.8871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29.95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0.7593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28.29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0.6538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587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RDN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33.67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0.8897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29.92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0.7589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28.27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0.6541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594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RCAN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32.55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0.8667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30.01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0.7507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28.14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0.6421`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587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SRGAN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32.42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0.8620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29.68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0.7402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 u="sng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28.35</a:t>
                      </a:r>
                      <a:endParaRPr lang="en-US" altLang="en-US" sz="1600" b="0" u="sng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0.6624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594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ESRGAN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33.73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0.8913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29.74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0.7557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28.34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0.6645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58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RFANet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 u="sng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33.69</a:t>
                      </a:r>
                      <a:endParaRPr lang="en-US" altLang="en-US" sz="1600" b="0" u="sng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 u="sng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0.8898</a:t>
                      </a:r>
                      <a:endParaRPr lang="en-US" altLang="en-US" sz="1600" b="0" u="sng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29.97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0.7604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28.04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0.6392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594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TDPN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31.36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0.8761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30.06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0.7629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27.64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0.6482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594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SwinIR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33.54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0.8861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29.96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0.7607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28.30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0.6739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58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ESRT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33.49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0.8862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29.95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0.7611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28.28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 u="sng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0.6742</a:t>
                      </a:r>
                      <a:endParaRPr lang="en-US" altLang="en-US" sz="1600" b="0" u="sng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594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HASPN(ours)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32.65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0.8881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30.14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0.7650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28.55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0.6786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2350" y="4925695"/>
            <a:ext cx="10609580" cy="1325880"/>
          </a:xfrm>
        </p:spPr>
        <p:txBody>
          <a:bodyPr>
            <a:normAutofit/>
          </a:bodyPr>
          <a:p>
            <a:r>
              <a:rPr lang="zh-CN" altLang="en-US" sz="2220">
                <a:latin typeface="+mn-ea"/>
                <a:ea typeface="+mn-ea"/>
                <a:cs typeface="+mn-ea"/>
              </a:rPr>
              <a:t>频谱振幅差异图（</a:t>
            </a:r>
            <a:r>
              <a:rPr lang="en-US" altLang="zh-CN" sz="2220">
                <a:latin typeface="+mn-ea"/>
                <a:ea typeface="+mn-ea"/>
                <a:cs typeface="+mn-ea"/>
              </a:rPr>
              <a:t>a</a:t>
            </a:r>
            <a:r>
              <a:rPr lang="zh-CN" altLang="en-US" sz="2220">
                <a:latin typeface="+mn-ea"/>
                <a:ea typeface="+mn-ea"/>
                <a:cs typeface="+mn-ea"/>
              </a:rPr>
              <a:t>）原始分支重建图像与最终超分辨率图像的差异图；（</a:t>
            </a:r>
            <a:r>
              <a:rPr lang="en-US" altLang="zh-CN" sz="2220">
                <a:latin typeface="+mn-ea"/>
                <a:ea typeface="+mn-ea"/>
                <a:cs typeface="+mn-ea"/>
              </a:rPr>
              <a:t>b</a:t>
            </a:r>
            <a:r>
              <a:rPr lang="zh-CN" altLang="en-US" sz="2220">
                <a:latin typeface="+mn-ea"/>
                <a:ea typeface="+mn-ea"/>
                <a:cs typeface="+mn-ea"/>
              </a:rPr>
              <a:t>）纹理与细节分支重建图像与最终超分辨率图像的差异图</a:t>
            </a:r>
            <a:endParaRPr lang="zh-CN" altLang="en-US" sz="2220">
              <a:latin typeface="+mn-ea"/>
              <a:ea typeface="+mn-ea"/>
              <a:cs typeface="+mn-ea"/>
            </a:endParaRPr>
          </a:p>
        </p:txBody>
      </p:sp>
      <p:grpSp>
        <p:nvGrpSpPr>
          <p:cNvPr id="15" name="组合 15"/>
          <p:cNvGrpSpPr/>
          <p:nvPr/>
        </p:nvGrpSpPr>
        <p:grpSpPr>
          <a:xfrm>
            <a:off x="1585278" y="215582"/>
            <a:ext cx="9236401" cy="4710011"/>
            <a:chOff x="4058" y="80356"/>
            <a:chExt cx="6855" cy="3487"/>
          </a:xfrm>
        </p:grpSpPr>
        <p:pic>
          <p:nvPicPr>
            <p:cNvPr id="11" name="图片 11" descr="28668de839ea72282c59894e8d6d7f0"/>
            <p:cNvPicPr>
              <a:picLocks noChangeAspect="1"/>
            </p:cNvPicPr>
            <p:nvPr/>
          </p:nvPicPr>
          <p:blipFill>
            <a:blip r:embed="rId1"/>
            <a:srcRect t="1056" r="1000" b="1782"/>
            <a:stretch>
              <a:fillRect/>
            </a:stretch>
          </p:blipFill>
          <p:spPr>
            <a:xfrm>
              <a:off x="4058" y="80356"/>
              <a:ext cx="3367" cy="2944"/>
            </a:xfrm>
            <a:prstGeom prst="rect">
              <a:avLst/>
            </a:prstGeom>
          </p:spPr>
        </p:pic>
        <p:pic>
          <p:nvPicPr>
            <p:cNvPr id="12" name="图片 12" descr="b8d601f498dc08cce8e6dd71ba41c3fa_"/>
            <p:cNvPicPr>
              <a:picLocks noChangeAspect="1"/>
            </p:cNvPicPr>
            <p:nvPr/>
          </p:nvPicPr>
          <p:blipFill>
            <a:blip r:embed="rId2"/>
            <a:srcRect l="441" t="1320" r="1000" b="1782"/>
            <a:stretch>
              <a:fillRect/>
            </a:stretch>
          </p:blipFill>
          <p:spPr>
            <a:xfrm>
              <a:off x="7561" y="80364"/>
              <a:ext cx="3352" cy="2936"/>
            </a:xfrm>
            <a:prstGeom prst="rect">
              <a:avLst/>
            </a:prstGeom>
          </p:spPr>
        </p:pic>
        <p:sp>
          <p:nvSpPr>
            <p:cNvPr id="13" name="文本框 13"/>
            <p:cNvSpPr txBox="1"/>
            <p:nvPr/>
          </p:nvSpPr>
          <p:spPr>
            <a:xfrm>
              <a:off x="4129" y="83366"/>
              <a:ext cx="6784" cy="477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indent="666750" algn="l"/>
              <a:r>
                <a:rPr lang="en-US" altLang="zh-CN" sz="2800" kern="100">
                  <a:latin typeface="Times New Roman" panose="020206030504050203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          (a)</a:t>
              </a:r>
              <a:r>
                <a:rPr lang="en-US" altLang="zh-CN" sz="2800" kern="100">
                  <a:latin typeface="Times New Roman" panose="020206030504050203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                         </a:t>
              </a:r>
              <a:r>
                <a:rPr lang="en-US" altLang="zh-CN" sz="2800" kern="100">
                  <a:latin typeface="Times New Roman" panose="020206030504050203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                         (b)</a:t>
              </a:r>
              <a:r>
                <a:rPr lang="en-US" altLang="zh-CN" sz="2800" kern="100">
                  <a:latin typeface="Times New Roman" panose="020206030504050203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 </a:t>
              </a:r>
              <a:endParaRPr lang="en-US" altLang="zh-CN" sz="2800" kern="10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4435" y="440690"/>
            <a:ext cx="10217785" cy="1260475"/>
          </a:xfrm>
        </p:spPr>
        <p:txBody>
          <a:bodyPr>
            <a:normAutofit/>
          </a:bodyPr>
          <a:p>
            <a:r>
              <a:rPr lang="zh-CN" altLang="en-US" sz="2220" b="1">
                <a:latin typeface="Times New Roman" panose="02020603050405020304" charset="0"/>
                <a:cs typeface="Times New Roman" panose="02020603050405020304" charset="0"/>
              </a:rPr>
              <a:t>表</a:t>
            </a:r>
            <a:r>
              <a:rPr lang="en-US" altLang="zh-CN" sz="2220" b="1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22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zh-CN" altLang="en-US" sz="2220">
                <a:latin typeface="Times New Roman" panose="02020603050405020304" charset="0"/>
                <a:cs typeface="Times New Roman" panose="02020603050405020304" charset="0"/>
              </a:rPr>
              <a:t>不同宽度和深度的</a:t>
            </a:r>
            <a:r>
              <a:rPr lang="en-US" altLang="zh-CN" sz="2220">
                <a:latin typeface="Times New Roman" panose="02020603050405020304" charset="0"/>
                <a:cs typeface="Times New Roman" panose="02020603050405020304" charset="0"/>
              </a:rPr>
              <a:t>HASPN</a:t>
            </a:r>
            <a:r>
              <a:rPr lang="zh-CN" altLang="en-US" sz="2220">
                <a:latin typeface="Times New Roman" panose="02020603050405020304" charset="0"/>
                <a:cs typeface="Times New Roman" panose="02020603050405020304" charset="0"/>
              </a:rPr>
              <a:t>架构在</a:t>
            </a:r>
            <a:r>
              <a:rPr lang="en-US" altLang="zh-CN" sz="2220">
                <a:latin typeface="Times New Roman" panose="02020603050405020304" charset="0"/>
                <a:cs typeface="Times New Roman" panose="02020603050405020304" charset="0"/>
              </a:rPr>
              <a:t>4</a:t>
            </a:r>
            <a:r>
              <a:rPr lang="zh-CN" altLang="en-US" sz="2220">
                <a:latin typeface="Times New Roman" panose="02020603050405020304" charset="0"/>
                <a:cs typeface="Times New Roman" panose="02020603050405020304" charset="0"/>
              </a:rPr>
              <a:t>倍超分辨率下的定量比较。</a:t>
            </a:r>
            <a:r>
              <a:rPr lang="en-US" altLang="zh-CN" sz="2220"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lang="zh-CN" altLang="en-US" sz="222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20"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zh-CN" altLang="en-US" sz="222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2220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zh-CN" altLang="en-US" sz="2220">
                <a:latin typeface="Times New Roman" panose="02020603050405020304" charset="0"/>
                <a:cs typeface="Times New Roman" panose="02020603050405020304" charset="0"/>
              </a:rPr>
              <a:t>分别表示每层中的</a:t>
            </a:r>
            <a:r>
              <a:rPr lang="en-US" altLang="zh-CN" sz="2220">
                <a:latin typeface="Times New Roman" panose="02020603050405020304" charset="0"/>
                <a:cs typeface="Times New Roman" panose="02020603050405020304" charset="0"/>
              </a:rPr>
              <a:t>HARB</a:t>
            </a:r>
            <a:r>
              <a:rPr lang="zh-CN" altLang="en-US" sz="2220">
                <a:latin typeface="Times New Roman" panose="02020603050405020304" charset="0"/>
                <a:cs typeface="Times New Roman" panose="02020603050405020304" charset="0"/>
              </a:rPr>
              <a:t>数量、</a:t>
            </a:r>
            <a:r>
              <a:rPr lang="en-US" altLang="zh-CN" sz="2220">
                <a:latin typeface="Times New Roman" panose="02020603050405020304" charset="0"/>
                <a:cs typeface="Times New Roman" panose="02020603050405020304" charset="0"/>
              </a:rPr>
              <a:t>SARB</a:t>
            </a:r>
            <a:r>
              <a:rPr lang="zh-CN" altLang="en-US" sz="2220">
                <a:latin typeface="Times New Roman" panose="02020603050405020304" charset="0"/>
                <a:cs typeface="Times New Roman" panose="02020603050405020304" charset="0"/>
              </a:rPr>
              <a:t>数量及通道数。最佳结果以加粗显示，最差结果加下划线标注。</a:t>
            </a:r>
            <a:endParaRPr lang="zh-CN" altLang="en-US" sz="222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496695" y="1758315"/>
          <a:ext cx="9613900" cy="4361815"/>
        </p:xfrm>
        <a:graphic>
          <a:graphicData uri="http://schemas.openxmlformats.org/drawingml/2006/table">
            <a:tbl>
              <a:tblPr/>
              <a:tblGrid>
                <a:gridCol w="1921510"/>
                <a:gridCol w="1922145"/>
                <a:gridCol w="1921510"/>
                <a:gridCol w="1922145"/>
                <a:gridCol w="1926590"/>
              </a:tblGrid>
              <a:tr h="5505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G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M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PSNR↑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SSIM↑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505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20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64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30.14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0.7650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492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16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64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29.57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0.7564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511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8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64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 u="sng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28.66</a:t>
                      </a:r>
                      <a:endParaRPr lang="en-US" altLang="en-US" sz="2000" b="0" u="sng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0.7474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492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20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64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29.83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0.7546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397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20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64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29.17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0.7536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499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20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32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29.12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0.7352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213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20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16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29.08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 u="sng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0.7287</a:t>
                      </a:r>
                      <a:endParaRPr lang="en-US" altLang="en-US" sz="2000" b="0" u="sng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600075" y="3627755"/>
            <a:ext cx="10119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000" b="1">
                <a:solidFill>
                  <a:srgbClr val="000000"/>
                </a:solidFill>
                <a:latin typeface="Times New Roman" panose="02020603050405020304" charset="0"/>
                <a:ea typeface="黑体" panose="02010609060101010101" charset="-122"/>
              </a:rPr>
              <a:t> </a:t>
            </a:r>
            <a:r>
              <a:rPr lang="zh-CN" altLang="en-US" sz="2000" b="1"/>
              <a:t>表</a:t>
            </a:r>
            <a:r>
              <a:rPr lang="en-US" altLang="zh-CN" sz="2000" b="1"/>
              <a:t>4</a:t>
            </a:r>
            <a:r>
              <a:rPr lang="en-US" altLang="zh-CN" sz="2000"/>
              <a:t>  </a:t>
            </a:r>
            <a:r>
              <a:rPr lang="zh-CN" altLang="en-US" sz="2000"/>
              <a:t>不同损失函数去除对</a:t>
            </a:r>
            <a:r>
              <a:rPr lang="en-US" altLang="zh-CN" sz="2000"/>
              <a:t>8</a:t>
            </a:r>
            <a:r>
              <a:rPr lang="zh-CN" altLang="en-US" sz="2000"/>
              <a:t>倍超分辨率性能的比较。</a:t>
            </a:r>
            <a:endParaRPr lang="zh-CN" altLang="en-US" sz="200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774065" y="4108450"/>
          <a:ext cx="9944735" cy="2032000"/>
        </p:xfrm>
        <a:graphic>
          <a:graphicData uri="http://schemas.openxmlformats.org/drawingml/2006/table">
            <a:tbl>
              <a:tblPr/>
              <a:tblGrid>
                <a:gridCol w="1635125"/>
                <a:gridCol w="1667510"/>
                <a:gridCol w="1675765"/>
                <a:gridCol w="1666240"/>
                <a:gridCol w="1657350"/>
                <a:gridCol w="1642745"/>
              </a:tblGrid>
              <a:tr h="406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Loss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Pix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Per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Gra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PSNR↑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SSIM↑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Loss1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√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×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×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28.18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0.6645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Loss2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×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√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×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25.68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0.4913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Loss3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×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×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√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28.17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0.6756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Loss4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√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√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√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28.55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0.6786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68655" y="514985"/>
            <a:ext cx="99637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000" b="1"/>
              <a:t>表</a:t>
            </a:r>
            <a:r>
              <a:rPr lang="en-US" altLang="zh-CN" sz="2000" b="1"/>
              <a:t>3 </a:t>
            </a:r>
            <a:r>
              <a:rPr lang="en-US" altLang="zh-CN" sz="2000"/>
              <a:t> </a:t>
            </a:r>
            <a:r>
              <a:rPr lang="zh-CN" altLang="en-US" sz="2000"/>
              <a:t>不同关键组件去除对</a:t>
            </a:r>
            <a:r>
              <a:rPr lang="en-US" altLang="zh-CN" sz="2000"/>
              <a:t>8</a:t>
            </a:r>
            <a:r>
              <a:rPr lang="zh-CN" altLang="en-US" sz="2000"/>
              <a:t>倍超分辨率性能的比较。</a:t>
            </a:r>
            <a:endParaRPr lang="zh-CN" altLang="en-US" sz="2000"/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775970" y="941705"/>
          <a:ext cx="9979025" cy="2657475"/>
        </p:xfrm>
        <a:graphic>
          <a:graphicData uri="http://schemas.openxmlformats.org/drawingml/2006/table">
            <a:tbl>
              <a:tblPr/>
              <a:tblGrid>
                <a:gridCol w="1662430"/>
                <a:gridCol w="1662430"/>
                <a:gridCol w="1663700"/>
                <a:gridCol w="1662430"/>
                <a:gridCol w="1662430"/>
                <a:gridCol w="1665605"/>
              </a:tblGrid>
              <a:tr h="4667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Model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ESA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ADCCA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Tex Branch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PSNR↑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SSIM↑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81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Model1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×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×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×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28.01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0.6359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81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Model2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√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×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×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28.11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0.6404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81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Model3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×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√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×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28.23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0.6492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81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Model4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√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√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×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28.26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0.6540</a:t>
                      </a:r>
                      <a:endParaRPr lang="en-US" altLang="en-US" sz="1600" b="0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81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Model5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√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√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√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28.55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0.6786</a:t>
                      </a:r>
                      <a:endParaRPr lang="en-US" altLang="en-US" sz="1600" b="1"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201535" y="11341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66720" y="5758180"/>
            <a:ext cx="10515600" cy="894080"/>
          </a:xfrm>
        </p:spPr>
        <p:txBody>
          <a:bodyPr>
            <a:norm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220">
                <a:latin typeface="Times New Roman" panose="02020603050405020304" charset="0"/>
                <a:cs typeface="Times New Roman" panose="02020603050405020304" charset="0"/>
              </a:rPr>
              <a:t>所提网络在三个异常</a:t>
            </a:r>
            <a:r>
              <a:rPr lang="en-US" altLang="zh-CN" sz="2220">
                <a:latin typeface="Times New Roman" panose="02020603050405020304" charset="0"/>
                <a:cs typeface="Times New Roman" panose="02020603050405020304" charset="0"/>
              </a:rPr>
              <a:t>OCT</a:t>
            </a:r>
            <a:r>
              <a:rPr lang="zh-CN" altLang="en-US" sz="2220">
                <a:latin typeface="Times New Roman" panose="02020603050405020304" charset="0"/>
                <a:cs typeface="Times New Roman" panose="02020603050405020304" charset="0"/>
              </a:rPr>
              <a:t>数据集上的泛化性能</a:t>
            </a:r>
            <a:endParaRPr lang="zh-CN" altLang="en-US" sz="222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1425" y="153670"/>
            <a:ext cx="7169150" cy="60261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05" y="0"/>
            <a:ext cx="12189889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1285240" y="2583815"/>
            <a:ext cx="918273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5400" b="1" spc="600" noProof="0" dirty="0">
                <a:ln w="6350"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恳请各位老师批评</a:t>
            </a:r>
            <a:r>
              <a:rPr lang="zh-CN" altLang="en-US" sz="5400" b="1" spc="600" noProof="0" dirty="0">
                <a:ln w="6350"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指正</a:t>
            </a:r>
            <a:endParaRPr lang="zh-CN" altLang="en-US" sz="5400" b="1" spc="600" noProof="0" dirty="0">
              <a:ln w="6350">
                <a:noFill/>
              </a:ln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1605280" y="1524000"/>
            <a:ext cx="854265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· </a:t>
            </a:r>
            <a:r>
              <a:rPr lang="en-US" altLang="zh-CN" sz="1600" spc="600" dirty="0">
                <a:solidFill>
                  <a:srgbClr val="BE894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·</a:t>
            </a:r>
            <a:r>
              <a:rPr lang="en-US" altLang="zh-CN" sz="160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· </a:t>
            </a:r>
            <a:r>
              <a:rPr lang="en-US" altLang="zh-CN" sz="1600" spc="600" dirty="0">
                <a:solidFill>
                  <a:srgbClr val="BE894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·</a:t>
            </a:r>
            <a:r>
              <a:rPr lang="en-US" altLang="zh-CN" sz="160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·      </a:t>
            </a:r>
            <a:r>
              <a:rPr lang="en-US" altLang="zh-CN" sz="320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PAPER PRESENTATION</a:t>
            </a:r>
            <a:endParaRPr lang="en-US" altLang="zh-CN" sz="3200" b="1" spc="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34415" y="1734185"/>
            <a:ext cx="9312275" cy="3288665"/>
            <a:chOff x="1034470" y="1698595"/>
            <a:chExt cx="5364622" cy="3288640"/>
          </a:xfrm>
        </p:grpSpPr>
        <p:sp>
          <p:nvSpPr>
            <p:cNvPr id="24" name="L 形 23"/>
            <p:cNvSpPr/>
            <p:nvPr>
              <p:custDataLst>
                <p:tags r:id="rId5"/>
              </p:custDataLst>
            </p:nvPr>
          </p:nvSpPr>
          <p:spPr>
            <a:xfrm flipV="1">
              <a:off x="1034470" y="1698595"/>
              <a:ext cx="463439" cy="3288640"/>
            </a:xfrm>
            <a:prstGeom prst="corner">
              <a:avLst>
                <a:gd name="adj1" fmla="val 8981"/>
                <a:gd name="adj2" fmla="val 9615"/>
              </a:avLst>
            </a:prstGeom>
            <a:solidFill>
              <a:srgbClr val="BE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L 形 24"/>
            <p:cNvSpPr/>
            <p:nvPr>
              <p:custDataLst>
                <p:tags r:id="rId6"/>
              </p:custDataLst>
            </p:nvPr>
          </p:nvSpPr>
          <p:spPr>
            <a:xfrm flipH="1">
              <a:off x="5935653" y="1698595"/>
              <a:ext cx="463439" cy="3288640"/>
            </a:xfrm>
            <a:prstGeom prst="corner">
              <a:avLst>
                <a:gd name="adj1" fmla="val 8981"/>
                <a:gd name="adj2" fmla="val 9615"/>
              </a:avLst>
            </a:prstGeom>
            <a:solidFill>
              <a:srgbClr val="BE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620" y="6272530"/>
            <a:ext cx="3437255" cy="585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答辩人</a:t>
            </a:r>
            <a:r>
              <a:rPr lang="en-US" altLang="zh-CN" sz="2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: </a:t>
            </a:r>
            <a:r>
              <a:rPr lang="zh-CN" altLang="en-US" sz="2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郭泽钊</a:t>
            </a:r>
            <a:endParaRPr lang="en-US" altLang="zh-CN" sz="20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74980" y="254635"/>
            <a:ext cx="11500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OCT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超分辨率重建：背景与挑战</a:t>
            </a:r>
            <a:endParaRPr lang="zh-CN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4980" y="894715"/>
            <a:ext cx="11224260" cy="1363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光学相干断层扫描（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Optical Coherence Tomography, OCT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）是一种广泛应用于医学诊断中的无创成像技术，尤其在眼科领域具有重要价值。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8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得益于其高分辨率成像能力，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OCT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能够对视网膜结构进行精细可视化，从而实现疾病的早期发现与精准诊断。</a:t>
            </a:r>
            <a:endParaRPr lang="en-US" altLang="zh-CN" sz="8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然而，为获得高分辨率图像所需的密集采集会降低成像速度，增加患者的不适感。更为严重的是，较长的采集时间可能加剧眼球运动，从而在图像中引入运动伪影，影响成像质量。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4980" y="379793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上述问题的解决方案</a:t>
            </a:r>
            <a:endParaRPr lang="zh-CN" altLang="en-US" sz="3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4980" y="4457065"/>
            <a:ext cx="10699750" cy="1405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  <a:cs typeface="Times New Roman" panose="02020603050405020304" charset="0"/>
              </a:rPr>
              <a:t>为提高欠采样图像的数字分辨率，已有多种传统方法被提出，如双三次插值、稀疏表示以及压缩感知等。然而，这些方法在低采样率条件下往往表现不佳。</a:t>
            </a:r>
            <a:endParaRPr lang="en-US" altLang="zh-CN" sz="2400">
              <a:latin typeface="+mn-ea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800">
              <a:latin typeface="+mn-ea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  <a:cs typeface="Times New Roman" panose="02020603050405020304" charset="0"/>
              </a:rPr>
              <a:t>近年来，随着深度学习的迅猛发展，神经网络在图像重建任务中展现出优越的性能，显著优于传统方法。</a:t>
            </a:r>
            <a:endParaRPr lang="zh-CN" altLang="en-US" sz="2400">
              <a:latin typeface="+mn-ea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F-Principle_one_di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6435" y="1219835"/>
            <a:ext cx="5739765" cy="38265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50620" y="238125"/>
            <a:ext cx="109562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灵感</a:t>
            </a:r>
            <a:r>
              <a:rPr lang="en-US" altLang="zh-CN" sz="4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1:</a:t>
            </a:r>
            <a:r>
              <a:rPr lang="zh-CN" altLang="en-US" sz="4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频率原则（</a:t>
            </a:r>
            <a:r>
              <a:rPr lang="en-US" altLang="zh-CN" sz="4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F-pricinple</a:t>
            </a:r>
            <a:r>
              <a:rPr lang="zh-CN" altLang="en-US" sz="4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）</a:t>
            </a:r>
            <a:endParaRPr lang="zh-CN" altLang="en-US" sz="48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16150" y="5046345"/>
            <a:ext cx="10864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频率原则示意图</a:t>
            </a:r>
            <a:r>
              <a:rPr lang="en-US" altLang="zh-CN" sz="2400" baseline="30000">
                <a:latin typeface="Times New Roman" panose="02020603050405020304" charset="0"/>
                <a:cs typeface="Times New Roman" panose="02020603050405020304" charset="0"/>
              </a:rPr>
              <a:t>[1]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（深度神经网络（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DNN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）偏好低频信号）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90085" y="6520815"/>
            <a:ext cx="91427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[1] John Xu, et al. Frequency principle: Fourier analysis sheds light on deep neural networks.</a:t>
            </a:r>
            <a:endParaRPr lang="en-US" altLang="zh-CN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1163638" y="323850"/>
            <a:ext cx="1066101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灵感</a:t>
            </a:r>
            <a:r>
              <a:rPr lang="en-US" altLang="zh-CN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2: </a:t>
            </a:r>
            <a:r>
              <a:rPr lang="zh-CN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非锐化掩码（</a:t>
            </a:r>
            <a:r>
              <a:rPr lang="en-US" altLang="zh-CN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Unsharp masking</a:t>
            </a:r>
            <a:r>
              <a:rPr lang="zh-CN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</a:t>
            </a:r>
            <a:endParaRPr lang="zh-CN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770505" y="4221480"/>
            <a:ext cx="7282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非锐化掩模（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Unsharp Masking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USM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）流程图</a:t>
            </a:r>
            <a:r>
              <a:rPr lang="en-US" altLang="zh-CN" sz="2400" baseline="30000">
                <a:latin typeface="Times New Roman" panose="02020603050405020304" charset="0"/>
                <a:cs typeface="Times New Roman" panose="02020603050405020304" charset="0"/>
              </a:rPr>
              <a:t>[1]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32435" y="1424940"/>
            <a:ext cx="10830560" cy="2465705"/>
            <a:chOff x="681" y="2244"/>
            <a:chExt cx="17056" cy="3883"/>
          </a:xfrm>
        </p:grpSpPr>
        <p:sp>
          <p:nvSpPr>
            <p:cNvPr id="19" name="文本框 18"/>
            <p:cNvSpPr txBox="1"/>
            <p:nvPr/>
          </p:nvSpPr>
          <p:spPr>
            <a:xfrm>
              <a:off x="10090" y="2244"/>
              <a:ext cx="162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latin typeface="Times New Roman" panose="02020603050405020304" charset="0"/>
                  <a:cs typeface="Times New Roman" panose="02020603050405020304" charset="0"/>
                </a:rPr>
                <a:t> Scaling</a:t>
              </a:r>
              <a:br>
                <a:rPr lang="en-US" altLang="zh-CN" sz="2000">
                  <a:latin typeface="Times New Roman" panose="02020603050405020304" charset="0"/>
                  <a:cs typeface="Times New Roman" panose="02020603050405020304" charset="0"/>
                </a:rPr>
              </a:br>
              <a:r>
                <a:rPr lang="en-US" altLang="zh-CN" sz="2000">
                  <a:latin typeface="Times New Roman" panose="02020603050405020304" charset="0"/>
                  <a:cs typeface="Times New Roman" panose="02020603050405020304" charset="0"/>
                </a:rPr>
                <a:t> factor</a:t>
              </a:r>
              <a:endParaRPr lang="en-US" altLang="zh-CN" sz="20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681" y="2721"/>
              <a:ext cx="17056" cy="3406"/>
              <a:chOff x="681" y="2721"/>
              <a:chExt cx="17056" cy="3406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81" y="3970"/>
                <a:ext cx="1830" cy="156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000">
                    <a:latin typeface="Times New Roman" panose="02020603050405020304" charset="0"/>
                    <a:cs typeface="Times New Roman" panose="02020603050405020304" charset="0"/>
                  </a:rPr>
                  <a:t>Input </a:t>
                </a:r>
                <a:br>
                  <a:rPr lang="en-US" altLang="zh-CN" sz="2000">
                    <a:latin typeface="Times New Roman" panose="02020603050405020304" charset="0"/>
                    <a:cs typeface="Times New Roman" panose="02020603050405020304" charset="0"/>
                  </a:rPr>
                </a:br>
                <a:r>
                  <a:rPr lang="en-US" altLang="zh-CN" sz="2000">
                    <a:latin typeface="Times New Roman" panose="02020603050405020304" charset="0"/>
                    <a:cs typeface="Times New Roman" panose="02020603050405020304" charset="0"/>
                  </a:rPr>
                  <a:t>Image</a:t>
                </a:r>
                <a:endParaRPr lang="en-US" altLang="zh-CN" sz="2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6" name="直接箭头连接符 5"/>
              <p:cNvCxnSpPr/>
              <p:nvPr/>
            </p:nvCxnSpPr>
            <p:spPr>
              <a:xfrm>
                <a:off x="1983" y="4747"/>
                <a:ext cx="1517" cy="0"/>
              </a:xfrm>
              <a:prstGeom prst="straightConnector1">
                <a:avLst/>
              </a:prstGeom>
              <a:ln w="31750" cap="rnd">
                <a:solidFill>
                  <a:schemeClr val="accent1"/>
                </a:solidFill>
                <a:round/>
                <a:tailEnd type="arrow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8" name="圆角矩形 7"/>
              <p:cNvSpPr/>
              <p:nvPr/>
            </p:nvSpPr>
            <p:spPr>
              <a:xfrm>
                <a:off x="3500" y="4208"/>
                <a:ext cx="2381" cy="1086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r>
                  <a:rPr lang="en-US" altLang="zh-CN" sz="2000">
                    <a:latin typeface="Times New Roman" panose="02020603050405020304" charset="0"/>
                    <a:cs typeface="Times New Roman" panose="02020603050405020304" charset="0"/>
                  </a:rPr>
                  <a:t>Smoothing</a:t>
                </a:r>
                <a:endParaRPr lang="en-US" altLang="zh-CN" sz="2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0" name="直接箭头连接符 9"/>
              <p:cNvCxnSpPr/>
              <p:nvPr/>
            </p:nvCxnSpPr>
            <p:spPr>
              <a:xfrm>
                <a:off x="5865" y="4737"/>
                <a:ext cx="1517" cy="0"/>
              </a:xfrm>
              <a:prstGeom prst="straightConnector1">
                <a:avLst/>
              </a:prstGeom>
              <a:ln w="31750" cap="rnd">
                <a:solidFill>
                  <a:schemeClr val="accent1"/>
                </a:solidFill>
                <a:round/>
                <a:tailEnd type="arrow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2" name="流程图: 联系 11"/>
              <p:cNvSpPr/>
              <p:nvPr/>
            </p:nvSpPr>
            <p:spPr>
              <a:xfrm>
                <a:off x="7382" y="4360"/>
                <a:ext cx="671" cy="753"/>
              </a:xfrm>
              <a:prstGeom prst="flowChartConnector">
                <a:avLst/>
              </a:prstGeom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/>
              <p:cNvCxnSpPr>
                <a:stCxn id="12" idx="2"/>
                <a:endCxn id="12" idx="6"/>
              </p:cNvCxnSpPr>
              <p:nvPr/>
            </p:nvCxnSpPr>
            <p:spPr>
              <a:xfrm>
                <a:off x="7382" y="4737"/>
                <a:ext cx="6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>
                <a:stCxn id="12" idx="6"/>
              </p:cNvCxnSpPr>
              <p:nvPr/>
            </p:nvCxnSpPr>
            <p:spPr>
              <a:xfrm>
                <a:off x="8053" y="4737"/>
                <a:ext cx="2402" cy="10"/>
              </a:xfrm>
              <a:prstGeom prst="straightConnector1">
                <a:avLst/>
              </a:prstGeom>
              <a:ln w="31750" cap="rnd">
                <a:solidFill>
                  <a:schemeClr val="accent1"/>
                </a:solidFill>
                <a:round/>
                <a:tailEnd type="arrow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7" name="文本框 16"/>
              <p:cNvSpPr txBox="1"/>
              <p:nvPr/>
            </p:nvSpPr>
            <p:spPr>
              <a:xfrm>
                <a:off x="8053" y="3507"/>
                <a:ext cx="1850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000">
                    <a:latin typeface="Times New Roman" panose="02020603050405020304" charset="0"/>
                    <a:cs typeface="Times New Roman" panose="02020603050405020304" charset="0"/>
                  </a:rPr>
                  <a:t>Residual</a:t>
                </a:r>
                <a:br>
                  <a:rPr lang="en-US" altLang="zh-CN" sz="2000">
                    <a:latin typeface="Times New Roman" panose="02020603050405020304" charset="0"/>
                    <a:cs typeface="Times New Roman" panose="02020603050405020304" charset="0"/>
                  </a:rPr>
                </a:br>
                <a:r>
                  <a:rPr lang="en-US" altLang="zh-CN" sz="2000">
                    <a:latin typeface="Times New Roman" panose="02020603050405020304" charset="0"/>
                    <a:cs typeface="Times New Roman" panose="02020603050405020304" charset="0"/>
                  </a:rPr>
                  <a:t>Image</a:t>
                </a:r>
                <a:endParaRPr lang="en-US" altLang="zh-CN" sz="2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8" name="流程图: 汇总连接 17"/>
              <p:cNvSpPr/>
              <p:nvPr/>
            </p:nvSpPr>
            <p:spPr>
              <a:xfrm>
                <a:off x="10506" y="4360"/>
                <a:ext cx="789" cy="753"/>
              </a:xfrm>
              <a:prstGeom prst="flowChartSummingJunction">
                <a:avLst/>
              </a:prstGeom>
            </p:spPr>
            <p:style>
              <a:lnRef idx="2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0" name="直接箭头连接符 19"/>
              <p:cNvCxnSpPr>
                <a:endCxn id="18" idx="0"/>
              </p:cNvCxnSpPr>
              <p:nvPr/>
            </p:nvCxnSpPr>
            <p:spPr>
              <a:xfrm>
                <a:off x="10901" y="3346"/>
                <a:ext cx="0" cy="1014"/>
              </a:xfrm>
              <a:prstGeom prst="straightConnector1">
                <a:avLst/>
              </a:prstGeom>
              <a:ln w="31750" cap="rnd">
                <a:solidFill>
                  <a:schemeClr val="accent1"/>
                </a:solidFill>
                <a:round/>
                <a:tailEnd type="arrow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V="1">
                <a:off x="2816" y="3584"/>
                <a:ext cx="0" cy="1153"/>
              </a:xfrm>
              <a:prstGeom prst="line">
                <a:avLst/>
              </a:prstGeom>
              <a:ln w="31750" cap="rnd">
                <a:solidFill>
                  <a:schemeClr val="accent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2816" y="3584"/>
                <a:ext cx="4902" cy="0"/>
              </a:xfrm>
              <a:prstGeom prst="line">
                <a:avLst/>
              </a:prstGeom>
              <a:ln w="31750" cap="rnd">
                <a:solidFill>
                  <a:schemeClr val="accent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endCxn id="12" idx="0"/>
              </p:cNvCxnSpPr>
              <p:nvPr/>
            </p:nvCxnSpPr>
            <p:spPr>
              <a:xfrm>
                <a:off x="7718" y="3584"/>
                <a:ext cx="0" cy="776"/>
              </a:xfrm>
              <a:prstGeom prst="straightConnector1">
                <a:avLst/>
              </a:prstGeom>
              <a:ln w="31750" cap="rnd">
                <a:solidFill>
                  <a:schemeClr val="accent1"/>
                </a:solidFill>
                <a:round/>
                <a:tailEnd type="arrow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2816" y="4684"/>
                <a:ext cx="0" cy="1443"/>
              </a:xfrm>
              <a:prstGeom prst="line">
                <a:avLst/>
              </a:prstGeom>
              <a:ln w="31750" cap="rnd">
                <a:solidFill>
                  <a:schemeClr val="accent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2801" y="6127"/>
                <a:ext cx="9974" cy="0"/>
              </a:xfrm>
              <a:prstGeom prst="line">
                <a:avLst/>
              </a:prstGeom>
              <a:ln w="31750" cap="rnd">
                <a:solidFill>
                  <a:schemeClr val="accent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>
                <a:off x="10849" y="4747"/>
                <a:ext cx="1532" cy="10"/>
              </a:xfrm>
              <a:prstGeom prst="straightConnector1">
                <a:avLst/>
              </a:prstGeom>
              <a:ln w="31750" cap="rnd">
                <a:solidFill>
                  <a:schemeClr val="accent1"/>
                </a:solidFill>
                <a:round/>
                <a:tailEnd type="arrow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0" name="流程图: 或者 29"/>
              <p:cNvSpPr/>
              <p:nvPr/>
            </p:nvSpPr>
            <p:spPr>
              <a:xfrm>
                <a:off x="12381" y="4360"/>
                <a:ext cx="788" cy="753"/>
              </a:xfrm>
              <a:prstGeom prst="flowChartOr">
                <a:avLst/>
              </a:prstGeom>
            </p:spPr>
            <p:style>
              <a:lnRef idx="2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1" name="直接箭头连接符 30"/>
              <p:cNvCxnSpPr/>
              <p:nvPr/>
            </p:nvCxnSpPr>
            <p:spPr>
              <a:xfrm flipV="1">
                <a:off x="12775" y="5113"/>
                <a:ext cx="0" cy="1000"/>
              </a:xfrm>
              <a:prstGeom prst="straightConnector1">
                <a:avLst/>
              </a:prstGeom>
              <a:ln w="31750" cap="rnd">
                <a:solidFill>
                  <a:schemeClr val="accent1"/>
                </a:solidFill>
                <a:round/>
                <a:tailEnd type="arrow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>
                <a:stCxn id="30" idx="6"/>
              </p:cNvCxnSpPr>
              <p:nvPr/>
            </p:nvCxnSpPr>
            <p:spPr>
              <a:xfrm>
                <a:off x="13169" y="4737"/>
                <a:ext cx="1473" cy="0"/>
              </a:xfrm>
              <a:prstGeom prst="straightConnector1">
                <a:avLst/>
              </a:prstGeom>
              <a:ln w="31750" cap="rnd">
                <a:solidFill>
                  <a:schemeClr val="accent1"/>
                </a:solidFill>
                <a:round/>
                <a:tailEnd type="arrow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/>
            </p:nvSpPr>
            <p:spPr>
              <a:xfrm>
                <a:off x="14613" y="4000"/>
                <a:ext cx="3124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000">
                    <a:latin typeface="Times New Roman" panose="02020603050405020304" charset="0"/>
                    <a:cs typeface="Times New Roman" panose="02020603050405020304" charset="0"/>
                  </a:rPr>
                  <a:t>Output (Sharpen)</a:t>
                </a:r>
                <a:br>
                  <a:rPr lang="en-US" altLang="zh-CN" sz="2000">
                    <a:latin typeface="Times New Roman" panose="02020603050405020304" charset="0"/>
                    <a:cs typeface="Times New Roman" panose="02020603050405020304" charset="0"/>
                  </a:rPr>
                </a:br>
                <a:r>
                  <a:rPr lang="en-US" altLang="zh-CN" sz="2000">
                    <a:latin typeface="Times New Roman" panose="02020603050405020304" charset="0"/>
                    <a:cs typeface="Times New Roman" panose="02020603050405020304" charset="0"/>
                  </a:rPr>
                  <a:t>Image</a:t>
                </a:r>
                <a:endParaRPr lang="en-US" altLang="zh-CN" sz="2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39" name="圆角矩形 38"/>
              <p:cNvSpPr/>
              <p:nvPr/>
            </p:nvSpPr>
            <p:spPr>
              <a:xfrm>
                <a:off x="2593" y="3306"/>
                <a:ext cx="7310" cy="2230"/>
              </a:xfrm>
              <a:prstGeom prst="roundRect">
                <a:avLst/>
              </a:prstGeom>
              <a:ln w="6350" cap="flat" cmpd="sng" algn="ctr">
                <a:solidFill>
                  <a:schemeClr val="accent2"/>
                </a:solidFill>
                <a:prstDash val="dash"/>
                <a:miter lim="800000"/>
              </a:ln>
            </p:spPr>
            <p:style>
              <a:lnRef idx="0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5196" y="2721"/>
                <a:ext cx="342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000">
                    <a:latin typeface="Times New Roman" panose="02020603050405020304" charset="0"/>
                    <a:cs typeface="Times New Roman" panose="02020603050405020304" charset="0"/>
                  </a:rPr>
                  <a:t>Decompose</a:t>
                </a:r>
                <a:endParaRPr lang="en-US" altLang="zh-CN" sz="2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</p:grpSp>
      <p:sp>
        <p:nvSpPr>
          <p:cNvPr id="7" name="文本框 6"/>
          <p:cNvSpPr txBox="1"/>
          <p:nvPr/>
        </p:nvSpPr>
        <p:spPr>
          <a:xfrm>
            <a:off x="7191375" y="6511290"/>
            <a:ext cx="88290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[1] Deng Guang. A generalized unsharp masking algorithm.</a:t>
            </a:r>
            <a:endParaRPr lang="en-US" altLang="zh-CN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9205" y="6167755"/>
            <a:ext cx="5951855" cy="929640"/>
          </a:xfrm>
        </p:spPr>
        <p:txBody>
          <a:bodyPr/>
          <a:p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所提出的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HASPN</a:t>
            </a: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的框架结构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内容占位符 3" descr="图片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46910" y="539115"/>
            <a:ext cx="8655685" cy="57804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95145" y="-19050"/>
            <a:ext cx="128162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n w="15875">
                  <a:solidFill>
                    <a:schemeClr val="accent1"/>
                  </a:solidFill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用于欠采样</a:t>
            </a:r>
            <a:r>
              <a:rPr lang="en-US" altLang="zh-CN" sz="2400" b="1">
                <a:ln w="15875">
                  <a:solidFill>
                    <a:schemeClr val="accent1"/>
                  </a:solidFill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OCT</a:t>
            </a:r>
            <a:r>
              <a:rPr lang="zh-CN" altLang="en-US" sz="2400" b="1">
                <a:ln w="15875">
                  <a:solidFill>
                    <a:schemeClr val="accent1"/>
                  </a:solidFill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图像重建的混合注意力结构保持网络（</a:t>
            </a:r>
            <a:r>
              <a:rPr lang="en-US" altLang="zh-CN" sz="2400" b="1">
                <a:ln w="15875">
                  <a:solidFill>
                    <a:schemeClr val="accent1"/>
                  </a:solidFill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HASPN</a:t>
            </a:r>
            <a:r>
              <a:rPr lang="zh-CN" altLang="en-US" sz="2400" b="1">
                <a:ln w="15875">
                  <a:solidFill>
                    <a:schemeClr val="accent1"/>
                  </a:solidFill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）</a:t>
            </a:r>
            <a:endParaRPr lang="zh-CN" altLang="en-US" sz="2400" b="1">
              <a:ln w="15875">
                <a:solidFill>
                  <a:schemeClr val="accent1"/>
                </a:solidFill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36510" y="1729105"/>
            <a:ext cx="1133475" cy="292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/>
              <a:t>SR</a:t>
            </a:r>
            <a:r>
              <a:rPr lang="en-US" altLang="en-US" sz="1600"/>
              <a:t>ᶜᵒᵃ</a:t>
            </a:r>
            <a:r>
              <a:rPr lang="en-US" altLang="en-US" sz="1600"/>
              <a:t>ʳˢ</a:t>
            </a:r>
            <a:r>
              <a:rPr lang="en-US" altLang="en-US" sz="1600"/>
              <a:t>ᵉ</a:t>
            </a:r>
            <a:endParaRPr lang="en-US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7636510" y="3393440"/>
            <a:ext cx="11525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SR</a:t>
            </a:r>
            <a:r>
              <a:rPr lang="en-US" altLang="en-US" sz="1600"/>
              <a:t>ᵗᵉ</a:t>
            </a:r>
            <a:r>
              <a:rPr lang="en-US" altLang="en-US" sz="1600"/>
              <a:t>ˣ</a:t>
            </a:r>
            <a:r>
              <a:rPr lang="en-US" altLang="en-US" sz="1600"/>
              <a:t>ᵗᵘ</a:t>
            </a:r>
            <a:r>
              <a:rPr lang="en-US" altLang="en-US" sz="1600"/>
              <a:t>ʳ</a:t>
            </a:r>
            <a:r>
              <a:rPr lang="en-US" altLang="en-US" sz="1600"/>
              <a:t>ᵉ</a:t>
            </a:r>
            <a:endParaRPr lang="en-US" altLang="en-US" sz="1600"/>
          </a:p>
        </p:txBody>
      </p:sp>
      <p:sp>
        <p:nvSpPr>
          <p:cNvPr id="12" name="圆角矩形 11"/>
          <p:cNvSpPr/>
          <p:nvPr/>
        </p:nvSpPr>
        <p:spPr>
          <a:xfrm>
            <a:off x="7469505" y="537210"/>
            <a:ext cx="1102360" cy="150241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7456805" y="2166620"/>
            <a:ext cx="1115060" cy="150241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9407525" y="1334770"/>
            <a:ext cx="1114425" cy="150241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751060" y="2468880"/>
            <a:ext cx="1067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SR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5550" y="5229860"/>
            <a:ext cx="10515600" cy="1325563"/>
          </a:xfrm>
        </p:spPr>
        <p:txBody>
          <a:bodyPr>
            <a:normAutofit/>
          </a:bodyPr>
          <a:p>
            <a:pPr algn="l">
              <a:lnSpc>
                <a:spcPct val="80000"/>
              </a:lnSpc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HASPN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中的混合注意力机制：（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）改进的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ESA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模块，其中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Conv-N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表示一个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×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的卷积层；（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）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ADCCA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模块，其中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N-DConv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×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k, i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×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）表示一个扩张率为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、卷积核大小为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×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、输入通道数为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、输出通道数为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的卷积层。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内容占位符 3" descr="图片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74950" y="43815"/>
            <a:ext cx="7167245" cy="5185410"/>
          </a:xfrm>
          <a:prstGeom prst="rect">
            <a:avLst/>
          </a:prstGeom>
        </p:spPr>
      </p:pic>
      <p:sp>
        <p:nvSpPr>
          <p:cNvPr id="3" name="矩形标注 2"/>
          <p:cNvSpPr/>
          <p:nvPr/>
        </p:nvSpPr>
        <p:spPr>
          <a:xfrm>
            <a:off x="688340" y="451485"/>
            <a:ext cx="2096135" cy="544830"/>
          </a:xfrm>
          <a:prstGeom prst="wedgeRectCallout">
            <a:avLst>
              <a:gd name="adj1" fmla="val 98500"/>
              <a:gd name="adj2" fmla="val 64873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减少通道数和空间</a:t>
            </a:r>
            <a:r>
              <a:rPr lang="zh-CN" altLang="en-US"/>
              <a:t>尺寸</a:t>
            </a:r>
            <a:endParaRPr lang="zh-CN" altLang="en-US"/>
          </a:p>
        </p:txBody>
      </p:sp>
      <p:sp>
        <p:nvSpPr>
          <p:cNvPr id="6" name="矩形标注 5"/>
          <p:cNvSpPr/>
          <p:nvPr/>
        </p:nvSpPr>
        <p:spPr>
          <a:xfrm>
            <a:off x="706120" y="1359535"/>
            <a:ext cx="2084705" cy="530225"/>
          </a:xfrm>
          <a:prstGeom prst="wedgeRectCallout">
            <a:avLst>
              <a:gd name="adj1" fmla="val 83749"/>
              <a:gd name="adj2" fmla="val 37784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7</a:t>
            </a:r>
            <a:r>
              <a:rPr lang="en-US" altLang="en-US"/>
              <a:t>×</a:t>
            </a:r>
            <a:r>
              <a:rPr lang="en-US" altLang="zh-CN"/>
              <a:t>7 </a:t>
            </a:r>
            <a:r>
              <a:rPr lang="zh-CN" altLang="en-US"/>
              <a:t>步长为</a:t>
            </a:r>
            <a:r>
              <a:rPr lang="en-US" altLang="zh-CN"/>
              <a:t> 3 </a:t>
            </a:r>
            <a:r>
              <a:rPr lang="zh-CN" altLang="en-US"/>
              <a:t>的最大池化</a:t>
            </a:r>
            <a:endParaRPr lang="zh-CN" altLang="en-US"/>
          </a:p>
        </p:txBody>
      </p:sp>
      <p:sp>
        <p:nvSpPr>
          <p:cNvPr id="7" name="矩形标注 6"/>
          <p:cNvSpPr/>
          <p:nvPr/>
        </p:nvSpPr>
        <p:spPr>
          <a:xfrm>
            <a:off x="706120" y="3123565"/>
            <a:ext cx="2078355" cy="516890"/>
          </a:xfrm>
          <a:prstGeom prst="wedgeRectCallout">
            <a:avLst>
              <a:gd name="adj1" fmla="val 91093"/>
              <a:gd name="adj2" fmla="val -44226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恢复空间尺寸和通道数</a:t>
            </a:r>
            <a:endParaRPr lang="zh-CN" altLang="en-US"/>
          </a:p>
        </p:txBody>
      </p:sp>
      <p:sp>
        <p:nvSpPr>
          <p:cNvPr id="8" name="矩形标注 7"/>
          <p:cNvSpPr/>
          <p:nvPr/>
        </p:nvSpPr>
        <p:spPr>
          <a:xfrm>
            <a:off x="706120" y="2275205"/>
            <a:ext cx="2068195" cy="368935"/>
          </a:xfrm>
          <a:prstGeom prst="wedgeRectCallout">
            <a:avLst>
              <a:gd name="adj1" fmla="val 85032"/>
              <a:gd name="adj2" fmla="val -30034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特征提取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5078730" y="1773555"/>
            <a:ext cx="4328795" cy="139636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txBody>
          <a:bodyPr wrap="square" rtlCol="0">
            <a:noAutofit/>
          </a:bodyPr>
          <a:p>
            <a:endParaRPr lang="zh-CN" altLang="en-US">
              <a:ln w="57150">
                <a:solidFill>
                  <a:schemeClr val="tx2"/>
                </a:solidFill>
              </a:ln>
            </a:endParaRPr>
          </a:p>
        </p:txBody>
      </p:sp>
      <p:sp>
        <p:nvSpPr>
          <p:cNvPr id="12" name="矩形标注 11"/>
          <p:cNvSpPr/>
          <p:nvPr/>
        </p:nvSpPr>
        <p:spPr>
          <a:xfrm>
            <a:off x="9939020" y="2138045"/>
            <a:ext cx="1877060" cy="369570"/>
          </a:xfrm>
          <a:prstGeom prst="wedgeRectCallout">
            <a:avLst>
              <a:gd name="adj1" fmla="val -76215"/>
              <a:gd name="adj2" fmla="val 33848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激活（</a:t>
            </a:r>
            <a:r>
              <a:rPr lang="en-US" altLang="zh-CN"/>
              <a:t>Excitation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71745" y="1270000"/>
            <a:ext cx="4324985" cy="476885"/>
          </a:xfrm>
          <a:prstGeom prst="rect">
            <a:avLst/>
          </a:prstGeom>
          <a:noFill/>
          <a:ln w="19050">
            <a:solidFill>
              <a:srgbClr val="C53AFD"/>
            </a:solidFill>
            <a:prstDash val="sysDash"/>
          </a:ln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14" name="矩形标注 13"/>
          <p:cNvSpPr/>
          <p:nvPr/>
        </p:nvSpPr>
        <p:spPr>
          <a:xfrm>
            <a:off x="9942195" y="973455"/>
            <a:ext cx="1875790" cy="369570"/>
          </a:xfrm>
          <a:prstGeom prst="wedgeRectCallout">
            <a:avLst>
              <a:gd name="adj1" fmla="val -78649"/>
              <a:gd name="adj2" fmla="val 102061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挤压（</a:t>
            </a:r>
            <a:r>
              <a:rPr lang="en-US" altLang="zh-CN"/>
              <a:t>Squeeze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矩形标注 4"/>
          <p:cNvSpPr/>
          <p:nvPr/>
        </p:nvSpPr>
        <p:spPr>
          <a:xfrm>
            <a:off x="212090" y="3923665"/>
            <a:ext cx="2562225" cy="1263650"/>
          </a:xfrm>
          <a:prstGeom prst="wedgeRectCallout">
            <a:avLst>
              <a:gd name="adj1" fmla="val 81177"/>
              <a:gd name="adj2" fmla="val 40904"/>
            </a:avLst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400">
                <a:latin typeface="+mn-ea"/>
                <a:cs typeface="+mn-ea"/>
              </a:rPr>
              <a:t>ESA</a:t>
            </a:r>
            <a:r>
              <a:rPr lang="zh-CN" altLang="en-US" sz="1400">
                <a:latin typeface="+mn-ea"/>
                <a:cs typeface="+mn-ea"/>
              </a:rPr>
              <a:t>与自注意力机制的区别：</a:t>
            </a:r>
            <a:br>
              <a:rPr lang="en-US" altLang="zh-CN" sz="1400">
                <a:latin typeface="+mn-ea"/>
                <a:cs typeface="+mn-ea"/>
              </a:rPr>
            </a:br>
            <a:r>
              <a:rPr lang="en-US" altLang="zh-CN" sz="1400">
                <a:latin typeface="+mn-ea"/>
                <a:cs typeface="+mn-ea"/>
              </a:rPr>
              <a:t>1.ESA</a:t>
            </a:r>
            <a:r>
              <a:rPr lang="zh-CN" altLang="en-US" sz="1400">
                <a:latin typeface="+mn-ea"/>
                <a:cs typeface="+mn-ea"/>
              </a:rPr>
              <a:t>：一阶注意力</a:t>
            </a:r>
            <a:endParaRPr lang="en-US" altLang="zh-CN" sz="1400">
              <a:latin typeface="+mn-ea"/>
              <a:cs typeface="+mn-ea"/>
            </a:endParaRPr>
          </a:p>
          <a:p>
            <a:pPr algn="ctr"/>
            <a:r>
              <a:rPr lang="en-US" altLang="zh-CN" sz="1400">
                <a:latin typeface="+mn-ea"/>
                <a:cs typeface="+mn-ea"/>
              </a:rPr>
              <a:t>2.</a:t>
            </a:r>
            <a:r>
              <a:rPr lang="zh-CN" altLang="en-US" sz="1400">
                <a:latin typeface="+mn-ea"/>
                <a:cs typeface="+mn-ea"/>
              </a:rPr>
              <a:t>自注意力：二阶注意力</a:t>
            </a:r>
            <a:endParaRPr lang="zh-CN" altLang="en-US" sz="1400"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9880" y="4372610"/>
            <a:ext cx="10515600" cy="1325563"/>
          </a:xfrm>
        </p:spPr>
        <p:txBody>
          <a:bodyPr>
            <a:normAutofit/>
          </a:bodyPr>
          <a:p>
            <a:r>
              <a:rPr lang="zh-CN" altLang="en-US" sz="2220">
                <a:latin typeface="Times New Roman" panose="02020603050405020304" charset="0"/>
                <a:cs typeface="Times New Roman" panose="02020603050405020304" charset="0"/>
              </a:rPr>
              <a:t>特征图可视化（</a:t>
            </a:r>
            <a:r>
              <a:rPr lang="en-US" altLang="zh-CN" sz="222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2220">
                <a:latin typeface="Times New Roman" panose="02020603050405020304" charset="0"/>
                <a:cs typeface="Times New Roman" panose="02020603050405020304" charset="0"/>
              </a:rPr>
              <a:t>）</a:t>
            </a:r>
            <a:r>
              <a:rPr lang="en-US" altLang="zh-CN" sz="2220">
                <a:latin typeface="Times New Roman" panose="02020603050405020304" charset="0"/>
                <a:cs typeface="Times New Roman" panose="02020603050405020304" charset="0"/>
              </a:rPr>
              <a:t>ESA</a:t>
            </a:r>
            <a:r>
              <a:rPr lang="zh-CN" altLang="en-US" sz="2220">
                <a:latin typeface="Times New Roman" panose="02020603050405020304" charset="0"/>
                <a:cs typeface="Times New Roman" panose="02020603050405020304" charset="0"/>
              </a:rPr>
              <a:t>的输入特征图；（</a:t>
            </a:r>
            <a:r>
              <a:rPr lang="en-US" altLang="zh-CN" sz="2220"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zh-CN" altLang="en-US" sz="2220">
                <a:latin typeface="Times New Roman" panose="02020603050405020304" charset="0"/>
                <a:cs typeface="Times New Roman" panose="02020603050405020304" charset="0"/>
              </a:rPr>
              <a:t>）</a:t>
            </a:r>
            <a:r>
              <a:rPr lang="en-US" altLang="zh-CN" sz="2220">
                <a:latin typeface="Times New Roman" panose="02020603050405020304" charset="0"/>
                <a:cs typeface="Times New Roman" panose="02020603050405020304" charset="0"/>
              </a:rPr>
              <a:t>ESA</a:t>
            </a:r>
            <a:r>
              <a:rPr lang="zh-CN" altLang="en-US" sz="2220">
                <a:latin typeface="Times New Roman" panose="02020603050405020304" charset="0"/>
                <a:cs typeface="Times New Roman" panose="02020603050405020304" charset="0"/>
              </a:rPr>
              <a:t>的输出特征图</a:t>
            </a:r>
            <a:endParaRPr lang="zh-CN" altLang="en-US" sz="222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7" name="图片 5" descr="feature_map_21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78575" y="1323975"/>
            <a:ext cx="3112770" cy="3114040"/>
          </a:xfrm>
          <a:prstGeom prst="rect">
            <a:avLst/>
          </a:prstGeom>
        </p:spPr>
      </p:pic>
      <p:pic>
        <p:nvPicPr>
          <p:cNvPr id="18" name="图片 4" descr="feature_map_210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13305" y="1323975"/>
            <a:ext cx="3112770" cy="3114040"/>
          </a:xfrm>
          <a:prstGeom prst="rect">
            <a:avLst/>
          </a:prstGeom>
        </p:spPr>
      </p:pic>
      <p:sp>
        <p:nvSpPr>
          <p:cNvPr id="19" name="矩形 9" descr="7b0a2020202022776f7264617274223a2022220a7d0a"/>
          <p:cNvSpPr/>
          <p:nvPr>
            <p:custDataLst>
              <p:tags r:id="rId5"/>
            </p:custDataLst>
          </p:nvPr>
        </p:nvSpPr>
        <p:spPr>
          <a:xfrm>
            <a:off x="2323465" y="1322070"/>
            <a:ext cx="746760" cy="82740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2000" b="1" kern="100">
                <a:solidFill>
                  <a:srgbClr val="FFFFFF"/>
                </a:solidFill>
                <a:effectLst>
                  <a:glow>
                    <a:srgbClr val="000000"/>
                  </a:glow>
                  <a:outerShdw blurRad="38100" dist="19050" dir="2700000" algn="tl">
                    <a:srgbClr val="000000">
                      <a:alpha val="40000"/>
                    </a:srgbClr>
                  </a:outerShdw>
                  <a:reflection stA="0" endPos="0" fadeDir="0" sx="0" sy="0"/>
                </a:effectLst>
                <a:latin typeface="Times New Roman" panose="02020603050405020304"/>
                <a:ea typeface="汉仪大黑简" panose="02010600000101010101" charset="-122"/>
                <a:cs typeface="Times New Roman" panose="02020603050405020304"/>
                <a:sym typeface="Times New Roman" panose="02020603050405020304"/>
              </a:rPr>
              <a:t>(a)</a:t>
            </a:r>
            <a:endParaRPr lang="en-US" altLang="zh-CN" sz="2000" b="1" kern="100">
              <a:solidFill>
                <a:srgbClr val="FFFFFF"/>
              </a:solidFill>
              <a:effectLst>
                <a:glow>
                  <a:srgbClr val="000000"/>
                </a:glow>
                <a:outerShdw blurRad="38100" dist="19050" dir="2700000" algn="tl">
                  <a:srgbClr val="000000">
                    <a:alpha val="40000"/>
                  </a:srgbClr>
                </a:outerShdw>
                <a:reflection stA="0" endPos="0" fadeDir="0" sx="0" sy="0"/>
              </a:effectLst>
              <a:latin typeface="Times New Roman" panose="02020603050405020304"/>
              <a:ea typeface="汉仪大黑简" panose="02010600000101010101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0" name="矩形 10" descr="7b0a2020202022776f7264617274223a2022220a7d0a"/>
          <p:cNvSpPr/>
          <p:nvPr>
            <p:custDataLst>
              <p:tags r:id="rId6"/>
            </p:custDataLst>
          </p:nvPr>
        </p:nvSpPr>
        <p:spPr>
          <a:xfrm>
            <a:off x="6379210" y="1323340"/>
            <a:ext cx="746760" cy="82740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2000" b="1" kern="100">
                <a:solidFill>
                  <a:srgbClr val="FFFFFF"/>
                </a:solidFill>
                <a:effectLst>
                  <a:glow>
                    <a:srgbClr val="000000"/>
                  </a:glow>
                  <a:outerShdw blurRad="38100" dist="19050" dir="2700000" algn="tl">
                    <a:srgbClr val="000000">
                      <a:alpha val="40000"/>
                    </a:srgbClr>
                  </a:outerShdw>
                  <a:reflection stA="0" endPos="0" fadeDir="0" sx="0" sy="0"/>
                </a:effectLst>
                <a:latin typeface="Times New Roman" panose="02020603050405020304"/>
                <a:ea typeface="汉仪大黑简" panose="02010600000101010101" charset="-122"/>
                <a:cs typeface="Times New Roman" panose="02020603050405020304"/>
                <a:sym typeface="Times New Roman" panose="02020603050405020304"/>
              </a:rPr>
              <a:t>(b</a:t>
            </a:r>
            <a:r>
              <a:rPr lang="en-US" altLang="zh-CN" sz="2000" b="1" kern="100">
                <a:solidFill>
                  <a:srgbClr val="FFFFFF"/>
                </a:solidFill>
                <a:effectLst>
                  <a:glow>
                    <a:srgbClr val="000000"/>
                  </a:glow>
                  <a:outerShdw blurRad="38100" dist="19050" dir="2700000" algn="tl">
                    <a:srgbClr val="000000">
                      <a:alpha val="40000"/>
                    </a:srgbClr>
                  </a:outerShdw>
                  <a:reflection stA="0" endPos="0" fadeDir="0" sx="0" sy="0"/>
                </a:effectLst>
                <a:latin typeface="Times New Roman" panose="02020603050405020304"/>
                <a:ea typeface="汉仪大黑简" panose="02010600000101010101" charset="-122"/>
                <a:cs typeface="Times New Roman" panose="02020603050405020304"/>
                <a:sym typeface="Times New Roman" panose="02020603050405020304"/>
              </a:rPr>
              <a:t>)</a:t>
            </a:r>
            <a:endParaRPr lang="en-US" altLang="zh-CN" sz="2000" b="1" kern="100">
              <a:solidFill>
                <a:srgbClr val="FFFFFF"/>
              </a:solidFill>
              <a:effectLst>
                <a:glow>
                  <a:srgbClr val="000000"/>
                </a:glow>
                <a:outerShdw blurRad="38100" dist="19050" dir="2700000" algn="tl">
                  <a:srgbClr val="000000">
                    <a:alpha val="40000"/>
                  </a:srgbClr>
                </a:outerShdw>
                <a:reflection stA="0" endPos="0" fadeDir="0" sx="0" sy="0"/>
              </a:effectLst>
              <a:latin typeface="Times New Roman" panose="02020603050405020304"/>
              <a:ea typeface="汉仪大黑简" panose="02010600000101010101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7" name="左箭头 6"/>
          <p:cNvSpPr/>
          <p:nvPr>
            <p:custDataLst>
              <p:tags r:id="rId7"/>
            </p:custDataLst>
          </p:nvPr>
        </p:nvSpPr>
        <p:spPr>
          <a:xfrm rot="12960000">
            <a:off x="3090486" y="3135554"/>
            <a:ext cx="453390" cy="25082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左箭头 7"/>
          <p:cNvSpPr/>
          <p:nvPr>
            <p:custDataLst>
              <p:tags r:id="rId8"/>
            </p:custDataLst>
          </p:nvPr>
        </p:nvSpPr>
        <p:spPr>
          <a:xfrm rot="12960000">
            <a:off x="7155756" y="3135554"/>
            <a:ext cx="453390" cy="25082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左箭头 10"/>
          <p:cNvSpPr/>
          <p:nvPr>
            <p:custDataLst>
              <p:tags r:id="rId9"/>
            </p:custDataLst>
          </p:nvPr>
        </p:nvSpPr>
        <p:spPr>
          <a:xfrm rot="9120000">
            <a:off x="3812836" y="3766737"/>
            <a:ext cx="453390" cy="250825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左箭头 11"/>
          <p:cNvSpPr/>
          <p:nvPr>
            <p:custDataLst>
              <p:tags r:id="rId10"/>
            </p:custDataLst>
          </p:nvPr>
        </p:nvSpPr>
        <p:spPr>
          <a:xfrm rot="9120000">
            <a:off x="7878106" y="3766737"/>
            <a:ext cx="453390" cy="250825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1" name="组合 30"/>
          <p:cNvGrpSpPr/>
          <p:nvPr/>
        </p:nvGrpSpPr>
        <p:grpSpPr>
          <a:xfrm>
            <a:off x="4119880" y="452755"/>
            <a:ext cx="3559175" cy="5701665"/>
            <a:chOff x="6103" y="576"/>
            <a:chExt cx="5605" cy="8979"/>
          </a:xfrm>
        </p:grpSpPr>
        <p:graphicFrame>
          <p:nvGraphicFramePr>
            <p:cNvPr id="14" name="对象 -2147482616"/>
            <p:cNvGraphicFramePr>
              <a:graphicFrameLocks noChangeAspect="1"/>
            </p:cNvGraphicFramePr>
            <p:nvPr>
              <p:custDataLst>
                <p:tags r:id="rId1"/>
              </p:custDataLst>
            </p:nvPr>
          </p:nvGraphicFramePr>
          <p:xfrm>
            <a:off x="6519" y="576"/>
            <a:ext cx="4771" cy="7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" name="" r:id="rId2" imgW="1066800" imgH="241300" progId="Equation.DSMT4">
                    <p:embed/>
                  </p:oleObj>
                </mc:Choice>
                <mc:Fallback>
                  <p:oleObj name="" r:id="rId2" imgW="1066800" imgH="241300" progId="Equation.DSMT4">
                    <p:embed/>
                    <p:pic>
                      <p:nvPicPr>
                        <p:cNvPr id="0" name="图片 8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6519" y="576"/>
                          <a:ext cx="4771" cy="76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-2147482614"/>
            <p:cNvGraphicFramePr>
              <a:graphicFrameLocks noChangeAspect="1"/>
            </p:cNvGraphicFramePr>
            <p:nvPr>
              <p:custDataLst>
                <p:tags r:id="rId4"/>
              </p:custDataLst>
            </p:nvPr>
          </p:nvGraphicFramePr>
          <p:xfrm>
            <a:off x="6585" y="2472"/>
            <a:ext cx="4640" cy="11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" name="" r:id="rId5" imgW="1473200" imgH="431800" progId="Equation.DSMT4">
                    <p:embed/>
                  </p:oleObj>
                </mc:Choice>
                <mc:Fallback>
                  <p:oleObj name="" r:id="rId5" imgW="1473200" imgH="431800" progId="Equation.DSMT4">
                    <p:embed/>
                    <p:pic>
                      <p:nvPicPr>
                        <p:cNvPr id="0" name="图片 1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585" y="2472"/>
                          <a:ext cx="4640" cy="11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-2147482613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6474" y="3697"/>
            <a:ext cx="4862" cy="10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" name="" r:id="rId8" imgW="2095500" imgH="431800" progId="Equation.DSMT4">
                    <p:embed/>
                  </p:oleObj>
                </mc:Choice>
                <mc:Fallback>
                  <p:oleObj name="" r:id="rId8" imgW="2095500" imgH="431800" progId="Equation.DSMT4">
                    <p:embed/>
                    <p:pic>
                      <p:nvPicPr>
                        <p:cNvPr id="0" name="图片 11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474" y="3697"/>
                          <a:ext cx="4862" cy="10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-2147482612"/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6433" y="4938"/>
            <a:ext cx="4944" cy="9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" name="" r:id="rId11" imgW="1676400" imgH="431800" progId="Equation.DSMT4">
                    <p:embed/>
                  </p:oleObj>
                </mc:Choice>
                <mc:Fallback>
                  <p:oleObj name="" r:id="rId11" imgW="1676400" imgH="431800" progId="Equation.DSMT4">
                    <p:embed/>
                    <p:pic>
                      <p:nvPicPr>
                        <p:cNvPr id="0" name="图片 1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433" y="4938"/>
                          <a:ext cx="4944" cy="9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-2147482607"/>
            <p:cNvGraphicFramePr>
              <a:graphicFrameLocks noChangeAspect="1"/>
            </p:cNvGraphicFramePr>
            <p:nvPr>
              <p:custDataLst>
                <p:tags r:id="rId13"/>
              </p:custDataLst>
            </p:nvPr>
          </p:nvGraphicFramePr>
          <p:xfrm>
            <a:off x="6103" y="5869"/>
            <a:ext cx="5605" cy="1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" name="" r:id="rId14" imgW="2501900" imgH="711200" progId="Equation.KSEE3">
                    <p:embed/>
                  </p:oleObj>
                </mc:Choice>
                <mc:Fallback>
                  <p:oleObj name="" r:id="rId14" imgW="2501900" imgH="711200" progId="Equation.KSEE3">
                    <p:embed/>
                    <p:pic>
                      <p:nvPicPr>
                        <p:cNvPr id="0" name="图片 13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6103" y="5869"/>
                          <a:ext cx="5605" cy="15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-2147482610"/>
            <p:cNvGraphicFramePr>
              <a:graphicFrameLocks noChangeAspect="1"/>
            </p:cNvGraphicFramePr>
            <p:nvPr>
              <p:custDataLst>
                <p:tags r:id="rId16"/>
              </p:custDataLst>
            </p:nvPr>
          </p:nvGraphicFramePr>
          <p:xfrm>
            <a:off x="7500" y="7398"/>
            <a:ext cx="2811" cy="9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" name="" r:id="rId17" imgW="1435100" imgH="469900" progId="Equation.KSEE3">
                    <p:embed/>
                  </p:oleObj>
                </mc:Choice>
                <mc:Fallback>
                  <p:oleObj name="" r:id="rId17" imgW="1435100" imgH="469900" progId="Equation.KSEE3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7500" y="7398"/>
                          <a:ext cx="2811" cy="92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-2147482608"/>
            <p:cNvGraphicFramePr>
              <a:graphicFrameLocks noChangeAspect="1"/>
            </p:cNvGraphicFramePr>
            <p:nvPr>
              <p:custDataLst>
                <p:tags r:id="rId19"/>
              </p:custDataLst>
            </p:nvPr>
          </p:nvGraphicFramePr>
          <p:xfrm>
            <a:off x="6720" y="8626"/>
            <a:ext cx="4370" cy="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" name="" r:id="rId20" imgW="2209800" imgH="469900" progId="Equation.KSEE3">
                    <p:embed/>
                  </p:oleObj>
                </mc:Choice>
                <mc:Fallback>
                  <p:oleObj name="" r:id="rId20" imgW="2209800" imgH="469900" progId="Equation.KSEE3">
                    <p:embed/>
                    <p:pic>
                      <p:nvPicPr>
                        <p:cNvPr id="0" name="图片 15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6720" y="8626"/>
                          <a:ext cx="4370" cy="9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矩形标注 3"/>
          <p:cNvSpPr/>
          <p:nvPr/>
        </p:nvSpPr>
        <p:spPr>
          <a:xfrm>
            <a:off x="8193405" y="3001010"/>
            <a:ext cx="2186305" cy="497205"/>
          </a:xfrm>
          <a:prstGeom prst="wedgeRectCallout">
            <a:avLst>
              <a:gd name="adj1" fmla="val -78801"/>
              <a:gd name="adj2" fmla="val 57024"/>
            </a:avLst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b="1"/>
              <a:t>避免平滑效应</a:t>
            </a:r>
            <a:endParaRPr lang="zh-CN" altLang="en-US" b="1"/>
          </a:p>
        </p:txBody>
      </p:sp>
      <p:sp>
        <p:nvSpPr>
          <p:cNvPr id="6" name="矩形标注 5"/>
          <p:cNvSpPr/>
          <p:nvPr/>
        </p:nvSpPr>
        <p:spPr>
          <a:xfrm>
            <a:off x="745490" y="2187575"/>
            <a:ext cx="3300730" cy="511175"/>
          </a:xfrm>
          <a:prstGeom prst="wedgeRectCallout">
            <a:avLst>
              <a:gd name="adj1" fmla="val 58618"/>
              <a:gd name="adj2" fmla="val 49254"/>
            </a:avLst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b="1"/>
              <a:t>提升视觉表现能力</a:t>
            </a:r>
            <a:endParaRPr lang="zh-CN" altLang="en-US" b="1"/>
          </a:p>
        </p:txBody>
      </p:sp>
      <p:sp>
        <p:nvSpPr>
          <p:cNvPr id="7" name="矩形标注 6"/>
          <p:cNvSpPr/>
          <p:nvPr/>
        </p:nvSpPr>
        <p:spPr>
          <a:xfrm>
            <a:off x="8193405" y="1532255"/>
            <a:ext cx="2186940" cy="575945"/>
          </a:xfrm>
          <a:prstGeom prst="wedgeRectCallout">
            <a:avLst>
              <a:gd name="adj1" fmla="val -81707"/>
              <a:gd name="adj2" fmla="val 42613"/>
            </a:avLst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b="1"/>
              <a:t>保证像素级重建</a:t>
            </a:r>
            <a:endParaRPr lang="zh-CN" altLang="en-US" b="1"/>
          </a:p>
        </p:txBody>
      </p:sp>
      <p:sp>
        <p:nvSpPr>
          <p:cNvPr id="2" name="矩形标注 1"/>
          <p:cNvSpPr/>
          <p:nvPr/>
        </p:nvSpPr>
        <p:spPr>
          <a:xfrm>
            <a:off x="745490" y="74295"/>
            <a:ext cx="3300730" cy="1007745"/>
          </a:xfrm>
          <a:prstGeom prst="wedgeRectCallout">
            <a:avLst>
              <a:gd name="adj1" fmla="val 62281"/>
              <a:gd name="adj2" fmla="val 8740"/>
            </a:avLst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b="1"/>
              <a:t>对双分支的三个输出结果进行深度</a:t>
            </a:r>
            <a:r>
              <a:rPr lang="en-US" altLang="zh-CN" b="1"/>
              <a:t>/</a:t>
            </a:r>
            <a:r>
              <a:rPr lang="zh-CN" altLang="en-US" b="1"/>
              <a:t>密集监督</a:t>
            </a:r>
            <a:endParaRPr lang="zh-CN" altLang="en-US" b="1"/>
          </a:p>
        </p:txBody>
      </p:sp>
      <p:sp>
        <p:nvSpPr>
          <p:cNvPr id="3" name="文本框 2"/>
          <p:cNvSpPr txBox="1"/>
          <p:nvPr/>
        </p:nvSpPr>
        <p:spPr>
          <a:xfrm>
            <a:off x="3638550" y="2286635"/>
            <a:ext cx="4358005" cy="394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5" name="图片 4" descr="QianJianTec172647743692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25950" y="1177925"/>
            <a:ext cx="2990215" cy="346710"/>
          </a:xfrm>
          <a:prstGeom prst="rect">
            <a:avLst/>
          </a:prstGeom>
        </p:spPr>
      </p:pic>
      <p:sp>
        <p:nvSpPr>
          <p:cNvPr id="10" name="矩形标注 9"/>
          <p:cNvSpPr/>
          <p:nvPr/>
        </p:nvSpPr>
        <p:spPr>
          <a:xfrm>
            <a:off x="745490" y="3678555"/>
            <a:ext cx="3300730" cy="511175"/>
          </a:xfrm>
          <a:prstGeom prst="wedgeRectCallout">
            <a:avLst>
              <a:gd name="adj1" fmla="val 58618"/>
              <a:gd name="adj2" fmla="val 49254"/>
            </a:avLst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b="1"/>
              <a:t>Sobel</a:t>
            </a:r>
            <a:r>
              <a:rPr lang="zh-CN" altLang="en-US" b="1"/>
              <a:t>算子（一阶导数算子）</a:t>
            </a:r>
            <a:endParaRPr lang="zh-CN" altLang="en-US" b="1"/>
          </a:p>
        </p:txBody>
      </p:sp>
      <p:sp>
        <p:nvSpPr>
          <p:cNvPr id="12" name="矩形标注 11"/>
          <p:cNvSpPr/>
          <p:nvPr/>
        </p:nvSpPr>
        <p:spPr>
          <a:xfrm>
            <a:off x="8193405" y="-635"/>
            <a:ext cx="2441575" cy="925830"/>
          </a:xfrm>
          <a:prstGeom prst="wedgeRectCallout">
            <a:avLst>
              <a:gd name="adj1" fmla="val -81703"/>
              <a:gd name="adj2" fmla="val 30384"/>
            </a:avLst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b="1">
                <a:sym typeface="+mn-ea"/>
              </a:rPr>
              <a:t>Lα: &lt;SR</a:t>
            </a:r>
            <a:r>
              <a:rPr lang="en-US" altLang="en-US" b="1">
                <a:sym typeface="+mn-ea"/>
              </a:rPr>
              <a:t>ᶜᵒᵃʳˢᵉ</a:t>
            </a:r>
            <a:r>
              <a:rPr lang="en-US" b="1">
                <a:sym typeface="+mn-ea"/>
              </a:rPr>
              <a:t>, GT&gt;</a:t>
            </a:r>
            <a:endParaRPr lang="en-US" b="1"/>
          </a:p>
          <a:p>
            <a:pPr algn="ctr"/>
            <a:r>
              <a:rPr lang="en-US" b="1">
                <a:sym typeface="+mn-ea"/>
              </a:rPr>
              <a:t>Lβ: &lt;SR</a:t>
            </a:r>
            <a:r>
              <a:rPr lang="en-US" altLang="en-US" b="1">
                <a:sym typeface="+mn-ea"/>
              </a:rPr>
              <a:t>ᵗᵉˣᵗᵘʳᵉ</a:t>
            </a:r>
            <a:r>
              <a:rPr lang="en-US" b="1">
                <a:sym typeface="+mn-ea"/>
              </a:rPr>
              <a:t>, </a:t>
            </a:r>
            <a:r>
              <a:rPr lang="en-US" altLang="zh-CN" b="1">
                <a:sym typeface="+mn-ea"/>
              </a:rPr>
              <a:t>GT</a:t>
            </a:r>
            <a:r>
              <a:rPr lang="en-US" altLang="en-US" b="1">
                <a:sym typeface="+mn-ea"/>
              </a:rPr>
              <a:t>ᵗᵉˣᵗᵘʳᵉ</a:t>
            </a:r>
            <a:r>
              <a:rPr lang="en-US" b="1">
                <a:sym typeface="+mn-ea"/>
              </a:rPr>
              <a:t>&gt;</a:t>
            </a:r>
            <a:endParaRPr lang="en-US" b="1"/>
          </a:p>
          <a:p>
            <a:pPr algn="ctr"/>
            <a:r>
              <a:rPr lang="en-US" altLang="zh-CN" b="1">
                <a:sym typeface="+mn-ea"/>
              </a:rPr>
              <a:t>Lγ: &lt;SR, GT&gt;</a:t>
            </a:r>
            <a:endParaRPr lang="en-US" altLang="zh-CN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3" descr="图片2"/>
          <p:cNvPicPr>
            <a:picLocks noChangeAspect="1"/>
          </p:cNvPicPr>
          <p:nvPr/>
        </p:nvPicPr>
        <p:blipFill>
          <a:blip r:embed="rId1"/>
          <a:srcRect b="10200"/>
          <a:stretch>
            <a:fillRect/>
          </a:stretch>
        </p:blipFill>
        <p:spPr>
          <a:xfrm>
            <a:off x="842645" y="0"/>
            <a:ext cx="9505950" cy="6723380"/>
          </a:xfrm>
          <a:prstGeom prst="rect">
            <a:avLst/>
          </a:prstGeom>
        </p:spPr>
      </p:pic>
      <p:cxnSp>
        <p:nvCxnSpPr>
          <p:cNvPr id="2" name="直接箭头连接符 1"/>
          <p:cNvCxnSpPr/>
          <p:nvPr/>
        </p:nvCxnSpPr>
        <p:spPr>
          <a:xfrm flipV="1">
            <a:off x="10172700" y="2446655"/>
            <a:ext cx="264795" cy="952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0437495" y="2301875"/>
            <a:ext cx="765175" cy="2457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ELM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10173970" y="2654935"/>
            <a:ext cx="292735" cy="0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0460355" y="2494915"/>
            <a:ext cx="765175" cy="311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OS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10164445" y="2795905"/>
            <a:ext cx="302260" cy="0"/>
          </a:xfrm>
          <a:prstGeom prst="straightConnector1">
            <a:avLst/>
          </a:prstGeom>
          <a:ln w="31750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433685" y="2693035"/>
            <a:ext cx="765175" cy="191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RPE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椭圆 11"/>
          <p:cNvSpPr/>
          <p:nvPr/>
        </p:nvSpPr>
        <p:spPr>
          <a:xfrm rot="900000">
            <a:off x="4088130" y="3891915"/>
            <a:ext cx="764540" cy="207010"/>
          </a:xfrm>
          <a:prstGeom prst="ellips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147300" y="5676265"/>
            <a:ext cx="23266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Note:</a:t>
            </a:r>
            <a:b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Green arrow: Central fovea</a:t>
            </a:r>
            <a:b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Green circle: INL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45.35,&quot;left&quot;:177.65,&quot;top&quot;:104.1,&quot;width&quot;:569.7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TABLE_ENDDRAG_ORIGIN_RECT" val="868*419"/>
  <p:tag name="TABLE_ENDDRAG_RECT" val="32*109*868*419"/>
</p:tagLst>
</file>

<file path=ppt/tags/tag17.xml><?xml version="1.0" encoding="utf-8"?>
<p:tagLst xmlns:p="http://schemas.openxmlformats.org/presentationml/2006/main">
  <p:tag name="TABLE_ENDDRAG_ORIGIN_RECT" val="757*352"/>
  <p:tag name="TABLE_ENDDRAG_RECT" val="117*122*757*352"/>
</p:tagLst>
</file>

<file path=ppt/tags/tag18.xml><?xml version="1.0" encoding="utf-8"?>
<p:tagLst xmlns:p="http://schemas.openxmlformats.org/presentationml/2006/main">
  <p:tag name="TABLE_ENDDRAG_ORIGIN_RECT" val="670*136"/>
  <p:tag name="TABLE_ENDDRAG_RECT" val="47*323*670*136"/>
</p:tagLst>
</file>

<file path=ppt/tags/tag19.xml><?xml version="1.0" encoding="utf-8"?>
<p:tagLst xmlns:p="http://schemas.openxmlformats.org/presentationml/2006/main">
  <p:tag name="TABLE_ENDDRAG_ORIGIN_RECT" val="785*172"/>
  <p:tag name="TABLE_ENDDRAG_RECT" val="50*114*785*172"/>
</p:tagLst>
</file>

<file path=ppt/tags/tag2.xml><?xml version="1.0" encoding="utf-8"?>
<p:tagLst xmlns:p="http://schemas.openxmlformats.org/presentationml/2006/main">
  <p:tag name="KSO_WM_DIAGRAM_VIRTUALLY_FRAME" val="{&quot;height&quot;:245.35,&quot;left&quot;:177.65,&quot;top&quot;:104.1,&quot;width&quot;:569.7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245.35,&quot;left&quot;:177.65,&quot;top&quot;:104.1,&quot;width&quot;:569.7}"/>
</p:tagLst>
</file>

<file path=ppt/tags/tag4.xml><?xml version="1.0" encoding="utf-8"?>
<p:tagLst xmlns:p="http://schemas.openxmlformats.org/presentationml/2006/main">
  <p:tag name="KSO_WM_DIAGRAM_VIRTUALLY_FRAME" val="{&quot;height&quot;:245.35,&quot;left&quot;:177.65,&quot;top&quot;:104.1,&quot;width&quot;:569.7}"/>
</p:tagLst>
</file>

<file path=ppt/tags/tag5.xml><?xml version="1.0" encoding="utf-8"?>
<p:tagLst xmlns:p="http://schemas.openxmlformats.org/presentationml/2006/main">
  <p:tag name="KSO_WM_DIAGRAM_VIRTUALLY_FRAME" val="{&quot;height&quot;:245.35,&quot;left&quot;:177.65,&quot;top&quot;:104.1,&quot;width&quot;:569.7}"/>
</p:tagLst>
</file>

<file path=ppt/tags/tag6.xml><?xml version="1.0" encoding="utf-8"?>
<p:tagLst xmlns:p="http://schemas.openxmlformats.org/presentationml/2006/main">
  <p:tag name="KSO_WM_DIAGRAM_VIRTUALLY_FRAME" val="{&quot;height&quot;:245.35,&quot;left&quot;:177.65,&quot;top&quot;:104.1,&quot;width&quot;:569.7}"/>
</p:tagLst>
</file>

<file path=ppt/tags/tag7.xml><?xml version="1.0" encoding="utf-8"?>
<p:tagLst xmlns:p="http://schemas.openxmlformats.org/presentationml/2006/main">
  <p:tag name="KSO_WM_DIAGRAM_VIRTUALLY_FRAME" val="{&quot;height&quot;:245.35,&quot;left&quot;:177.65,&quot;top&quot;:104.1,&quot;width&quot;:569.7}"/>
</p:tagLst>
</file>

<file path=ppt/tags/tag8.xml><?xml version="1.0" encoding="utf-8"?>
<p:tagLst xmlns:p="http://schemas.openxmlformats.org/presentationml/2006/main">
  <p:tag name="KSO_WM_DIAGRAM_VIRTUALLY_FRAME" val="{&quot;height&quot;:245.35,&quot;left&quot;:177.65,&quot;top&quot;:104.1,&quot;width&quot;:569.7}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2531</Words>
  <Application>WPS 演示</Application>
  <PresentationFormat>宽屏</PresentationFormat>
  <Paragraphs>544</Paragraphs>
  <Slides>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16</vt:i4>
      </vt:variant>
    </vt:vector>
  </HeadingPairs>
  <TitlesOfParts>
    <vt:vector size="35" baseType="lpstr">
      <vt:lpstr>Arial</vt:lpstr>
      <vt:lpstr>宋体</vt:lpstr>
      <vt:lpstr>Wingdings</vt:lpstr>
      <vt:lpstr>方正中倩简体</vt:lpstr>
      <vt:lpstr>微软雅黑</vt:lpstr>
      <vt:lpstr>Times New Roman</vt:lpstr>
      <vt:lpstr>Times New Roman</vt:lpstr>
      <vt:lpstr>汉仪大黑简</vt:lpstr>
      <vt:lpstr>黑体</vt:lpstr>
      <vt:lpstr>Calibri</vt:lpstr>
      <vt:lpstr>Arial Unicode MS</vt:lpstr>
      <vt:lpstr>WPS</vt:lpstr>
      <vt:lpstr>Equation.DSMT4</vt:lpstr>
      <vt:lpstr>Equation.DSMT4</vt:lpstr>
      <vt:lpstr>Equation.DSMT4</vt:lpstr>
      <vt:lpstr>Equation.DSMT4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 所提出的HASPN的框架结构</vt:lpstr>
      <vt:lpstr>HASPN中的混合注意力机制：（a）改进的ESA模块，其中Conv-N表示一个N×N的卷积层；（b）ADCCA模块，其中N-DConv（k×k, i×o）表示一个扩张率为N、卷积核大小为k×k、输入通道数为i、输出通道数为o的卷积层。</vt:lpstr>
      <vt:lpstr>特征图可视化（a）ESA的输入特征图；（b）ESA的输出特征图</vt:lpstr>
      <vt:lpstr>PowerPoint 演示文稿</vt:lpstr>
      <vt:lpstr>PowerPoint 演示文稿</vt:lpstr>
      <vt:lpstr>右图为左图中橙色虚线的剖面曲线</vt:lpstr>
      <vt:lpstr>PowerPoint 演示文稿</vt:lpstr>
      <vt:lpstr>频谱振幅差异图（a）原始分支重建图像与最终超分辨率图像的差异图；（b）纹理与细节分支重建图像与最终超分辨率图像的差异图</vt:lpstr>
      <vt:lpstr>表2  不同宽度和深度的HASPN架构在4倍超分辨率下的定量比较。G、M、C分别表示每层中的HARB数量、SARB数量及通道数。最佳结果以加粗显示，最差结果加下划线标注。</vt:lpstr>
      <vt:lpstr>PowerPoint 演示文稿</vt:lpstr>
      <vt:lpstr> 所提网络在三个异常OCT数据集上的泛化性能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郭泽钊</dc:creator>
  <cp:lastModifiedBy>ZacharyG</cp:lastModifiedBy>
  <cp:revision>117</cp:revision>
  <dcterms:created xsi:type="dcterms:W3CDTF">2023-08-09T12:44:00Z</dcterms:created>
  <dcterms:modified xsi:type="dcterms:W3CDTF">2025-05-29T00:01:50Z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2052-12.1.0.21171</vt:lpwstr>
  </property>
</Properties>
</file>